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handoutMasterIdLst>
    <p:handoutMasterId r:id="rId19"/>
  </p:handoutMasterIdLst>
  <p:sldIdLst>
    <p:sldId id="256" r:id="rId2"/>
    <p:sldId id="278" r:id="rId3"/>
    <p:sldId id="289" r:id="rId4"/>
    <p:sldId id="291" r:id="rId5"/>
    <p:sldId id="292" r:id="rId6"/>
    <p:sldId id="280" r:id="rId7"/>
    <p:sldId id="281" r:id="rId8"/>
    <p:sldId id="283" r:id="rId9"/>
    <p:sldId id="284" r:id="rId10"/>
    <p:sldId id="285" r:id="rId11"/>
    <p:sldId id="286" r:id="rId12"/>
    <p:sldId id="295" r:id="rId13"/>
    <p:sldId id="296" r:id="rId14"/>
    <p:sldId id="299" r:id="rId15"/>
    <p:sldId id="305" r:id="rId16"/>
    <p:sldId id="269" r:id="rId1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10" autoAdjust="0"/>
  </p:normalViewPr>
  <p:slideViewPr>
    <p:cSldViewPr>
      <p:cViewPr>
        <p:scale>
          <a:sx n="66" d="100"/>
          <a:sy n="66" d="100"/>
        </p:scale>
        <p:origin x="-59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1259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1259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259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1A674F-E899-4901-8F6A-D84781BF435D}"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1249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1249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49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249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249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2E3464-497A-4761-8762-2D7CA406CBD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A2F2-F3EA-4783-9CC4-059952794636}" type="slidenum">
              <a:rPr lang="el-GR"/>
              <a:pPr/>
              <a:t>1</a:t>
            </a:fld>
            <a:endParaRPr lang="el-GR"/>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213B6-CE67-47E0-9F06-1FDF9A7764E9}" type="slidenum">
              <a:rPr lang="el-GR"/>
              <a:pPr/>
              <a:t>10</a:t>
            </a:fld>
            <a:endParaRPr lang="el-GR"/>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26CB1C-A6AC-453A-8F07-F41B190287CB}" type="slidenum">
              <a:rPr lang="el-GR"/>
              <a:pPr/>
              <a:t>11</a:t>
            </a:fld>
            <a:endParaRPr lang="el-GR"/>
          </a:p>
        </p:txBody>
      </p:sp>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EDFD-8FFD-4FCC-8741-FF17D26DF353}" type="slidenum">
              <a:rPr lang="el-GR"/>
              <a:pPr/>
              <a:t>12</a:t>
            </a:fld>
            <a:endParaRPr lang="el-GR"/>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F6077-41FD-4192-BD70-05D2267674AC}" type="slidenum">
              <a:rPr lang="el-GR"/>
              <a:pPr/>
              <a:t>13</a:t>
            </a:fld>
            <a:endParaRPr lang="el-GR"/>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1464F-EF89-45AB-A5F1-A60D26C9BE10}" type="slidenum">
              <a:rPr lang="el-GR"/>
              <a:pPr/>
              <a:t>14</a:t>
            </a:fld>
            <a:endParaRPr lang="el-GR"/>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FE9B0-B533-4FF7-84AE-1495E7A357E5}" type="slidenum">
              <a:rPr lang="el-GR"/>
              <a:pPr/>
              <a:t>15</a:t>
            </a:fld>
            <a:endParaRPr lang="el-GR"/>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FE8C0-E636-4F15-B34F-EE0F804010EC}" type="slidenum">
              <a:rPr lang="el-GR"/>
              <a:pPr/>
              <a:t>16</a:t>
            </a:fld>
            <a:endParaRPr lang="el-GR"/>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F4201-78D3-47F8-B48B-1560A39FF146}" type="slidenum">
              <a:rPr lang="el-GR"/>
              <a:pPr/>
              <a:t>2</a:t>
            </a:fld>
            <a:endParaRPr lang="el-GR"/>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AC9D72-BB75-419F-9DBE-E653CE91C8DA}" type="slidenum">
              <a:rPr lang="el-GR"/>
              <a:pPr/>
              <a:t>3</a:t>
            </a:fld>
            <a:endParaRPr lang="el-GR"/>
          </a:p>
        </p:txBody>
      </p:sp>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928B4D-38AA-401A-9EC7-443D7767F37C}" type="slidenum">
              <a:rPr lang="el-GR"/>
              <a:pPr/>
              <a:t>4</a:t>
            </a:fld>
            <a:endParaRPr lang="el-GR"/>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8761CA-2CEA-4113-85A7-E1FE6C11366B}" type="slidenum">
              <a:rPr lang="el-GR"/>
              <a:pPr/>
              <a:t>5</a:t>
            </a:fld>
            <a:endParaRPr lang="el-GR"/>
          </a:p>
        </p:txBody>
      </p:sp>
      <p:sp>
        <p:nvSpPr>
          <p:cNvPr id="131074" name="Rectangle 2"/>
          <p:cNvSpPr>
            <a:spLocks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2B925-63BF-47B8-910E-2B4299A435BE}" type="slidenum">
              <a:rPr lang="el-GR"/>
              <a:pPr/>
              <a:t>6</a:t>
            </a:fld>
            <a:endParaRPr lang="el-GR"/>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5BBB9-3A75-4178-9D67-AF4DCC80C780}" type="slidenum">
              <a:rPr lang="el-GR"/>
              <a:pPr/>
              <a:t>7</a:t>
            </a:fld>
            <a:endParaRPr lang="el-GR"/>
          </a:p>
        </p:txBody>
      </p:sp>
      <p:sp>
        <p:nvSpPr>
          <p:cNvPr id="133122" name="Rectangle 2"/>
          <p:cNvSpPr>
            <a:spLocks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33A87A-15E4-4947-BA46-659634534E80}" type="slidenum">
              <a:rPr lang="el-GR"/>
              <a:pPr/>
              <a:t>8</a:t>
            </a:fld>
            <a:endParaRPr lang="el-GR"/>
          </a:p>
        </p:txBody>
      </p:sp>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7DA68-2872-4E78-A4C7-79226639925D}" type="slidenum">
              <a:rPr lang="el-GR"/>
              <a:pPr/>
              <a:t>9</a:t>
            </a:fld>
            <a:endParaRPr lang="el-GR"/>
          </a:p>
        </p:txBody>
      </p:sp>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882" name="Group 2"/>
          <p:cNvGrpSpPr>
            <a:grpSpLocks/>
          </p:cNvGrpSpPr>
          <p:nvPr/>
        </p:nvGrpSpPr>
        <p:grpSpPr bwMode="auto">
          <a:xfrm>
            <a:off x="3800475" y="1789113"/>
            <a:ext cx="5340350" cy="5056187"/>
            <a:chOff x="2394" y="1127"/>
            <a:chExt cx="3364" cy="3185"/>
          </a:xfrm>
        </p:grpSpPr>
        <p:sp>
          <p:nvSpPr>
            <p:cNvPr id="122883"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84"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2885"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86"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87"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88"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89"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90"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91"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892"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93"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94"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l-GR"/>
            </a:p>
          </p:txBody>
        </p:sp>
        <p:sp>
          <p:nvSpPr>
            <p:cNvPr id="122895"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sp>
          <p:nvSpPr>
            <p:cNvPr id="122896"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97"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98"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899"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0"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1"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2"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3"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sp>
          <p:nvSpPr>
            <p:cNvPr id="122904"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5"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6"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07"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l-GR"/>
            </a:p>
          </p:txBody>
        </p:sp>
        <p:sp>
          <p:nvSpPr>
            <p:cNvPr id="122908"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2909"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l-GR"/>
            </a:p>
          </p:txBody>
        </p:sp>
        <p:sp>
          <p:nvSpPr>
            <p:cNvPr id="122910"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11"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2912"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l-GR"/>
            </a:p>
          </p:txBody>
        </p:sp>
        <p:sp>
          <p:nvSpPr>
            <p:cNvPr id="122913"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2914"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2915"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122916"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grpSp>
      <p:sp>
        <p:nvSpPr>
          <p:cNvPr id="122917" name="Rectangle 37"/>
          <p:cNvSpPr>
            <a:spLocks noGrp="1" noChangeArrowheads="1"/>
          </p:cNvSpPr>
          <p:nvPr>
            <p:ph type="dt" sz="half" idx="2"/>
          </p:nvPr>
        </p:nvSpPr>
        <p:spPr/>
        <p:txBody>
          <a:bodyPr/>
          <a:lstStyle>
            <a:lvl1pPr>
              <a:defRPr/>
            </a:lvl1pPr>
          </a:lstStyle>
          <a:p>
            <a:endParaRPr lang="el-GR"/>
          </a:p>
        </p:txBody>
      </p:sp>
      <p:sp>
        <p:nvSpPr>
          <p:cNvPr id="122918" name="Rectangle 38"/>
          <p:cNvSpPr>
            <a:spLocks noGrp="1" noChangeArrowheads="1"/>
          </p:cNvSpPr>
          <p:nvPr>
            <p:ph type="ftr" sz="quarter" idx="3"/>
          </p:nvPr>
        </p:nvSpPr>
        <p:spPr/>
        <p:txBody>
          <a:bodyPr/>
          <a:lstStyle>
            <a:lvl1pPr>
              <a:defRPr/>
            </a:lvl1pPr>
          </a:lstStyle>
          <a:p>
            <a:endParaRPr lang="el-GR"/>
          </a:p>
        </p:txBody>
      </p:sp>
      <p:sp>
        <p:nvSpPr>
          <p:cNvPr id="12291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2292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l-GR"/>
              <a:t>Κάντε κλικ για να επεξεργαστείτε τον τίτλο</a:t>
            </a:r>
          </a:p>
        </p:txBody>
      </p:sp>
      <p:sp>
        <p:nvSpPr>
          <p:cNvPr id="122921" name="Rectangle 41"/>
          <p:cNvSpPr>
            <a:spLocks noGrp="1" noChangeArrowheads="1"/>
          </p:cNvSpPr>
          <p:nvPr>
            <p:ph type="sldNum" sz="quarter" idx="4"/>
          </p:nvPr>
        </p:nvSpPr>
        <p:spPr/>
        <p:txBody>
          <a:bodyPr/>
          <a:lstStyle>
            <a:lvl1pPr>
              <a:defRPr/>
            </a:lvl1pPr>
          </a:lstStyle>
          <a:p>
            <a:fld id="{2F34E48C-C59E-40F8-9088-9AD40E9BC8A3}" type="slidenum">
              <a:rPr lang="el-GR"/>
              <a:pPr/>
              <a:t>‹#›</a:t>
            </a:fld>
            <a:endParaRPr lang="el-GR"/>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6EDFF781-4BC9-4F82-BF16-68D0AE800E4E}" type="slidenum">
              <a:rPr lang="el-GR"/>
              <a:pPr/>
              <a:t>‹#›</a:t>
            </a:fld>
            <a:endParaRPr lang="el-GR"/>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4E9DDB82-BD06-48D7-87E3-C47E0B65EE9D}" type="slidenum">
              <a:rPr lang="el-GR"/>
              <a:pPr/>
              <a:t>‹#›</a:t>
            </a:fld>
            <a:endParaRPr lang="el-GR"/>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ED329430-3EAC-4D43-AF0A-5E5A9B7C8501}" type="slidenum">
              <a:rPr lang="el-GR"/>
              <a:pPr/>
              <a:t>‹#›</a:t>
            </a:fld>
            <a:endParaRPr lang="el-GR"/>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E8D20A40-608A-4B1D-9F28-971EE5420748}" type="slidenum">
              <a:rPr lang="el-GR"/>
              <a:pPr/>
              <a:t>‹#›</a:t>
            </a:fld>
            <a:endParaRPr lang="el-GR"/>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8019A486-8D11-4DE2-81D5-E9A4A871D4CB}" type="slidenum">
              <a:rPr lang="el-GR"/>
              <a:pPr/>
              <a:t>‹#›</a:t>
            </a:fld>
            <a:endParaRPr lang="el-GR"/>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20C2C6BF-B142-4514-9408-5F00A076DA1F}" type="slidenum">
              <a:rPr lang="el-GR"/>
              <a:pPr/>
              <a:t>‹#›</a:t>
            </a:fld>
            <a:endParaRPr lang="el-GR"/>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76594F0B-CBD8-40B2-B8EC-5A653DB32BAC}" type="slidenum">
              <a:rPr lang="el-GR"/>
              <a:pPr/>
              <a:t>‹#›</a:t>
            </a:fld>
            <a:endParaRPr lang="el-GR"/>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2CFAE85A-FAC4-460D-920E-BA8072673B65}" type="slidenum">
              <a:rPr lang="el-GR"/>
              <a:pPr/>
              <a:t>‹#›</a:t>
            </a:fld>
            <a:endParaRPr lang="el-GR"/>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22F6BC8C-73FD-429E-A4E8-E8AC66D6BED5}" type="slidenum">
              <a:rPr lang="el-GR"/>
              <a:pPr/>
              <a:t>‹#›</a:t>
            </a:fld>
            <a:endParaRPr lang="el-GR"/>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308C75AC-8235-46B5-BBE4-231A2BCA70B5}" type="slidenum">
              <a:rPr lang="el-GR"/>
              <a:pPr/>
              <a:t>‹#›</a:t>
            </a:fld>
            <a:endParaRPr lang="el-GR"/>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21858" name="Group 2"/>
          <p:cNvGrpSpPr>
            <a:grpSpLocks/>
          </p:cNvGrpSpPr>
          <p:nvPr/>
        </p:nvGrpSpPr>
        <p:grpSpPr bwMode="auto">
          <a:xfrm>
            <a:off x="3800475" y="1789113"/>
            <a:ext cx="5340350" cy="5056187"/>
            <a:chOff x="2394" y="1127"/>
            <a:chExt cx="3364" cy="3185"/>
          </a:xfrm>
        </p:grpSpPr>
        <p:sp>
          <p:nvSpPr>
            <p:cNvPr id="12185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186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6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6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6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l-GR"/>
            </a:p>
          </p:txBody>
        </p:sp>
        <p:sp>
          <p:nvSpPr>
            <p:cNvPr id="12187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sp>
          <p:nvSpPr>
            <p:cNvPr id="12187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7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sp>
          <p:nvSpPr>
            <p:cNvPr id="12188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8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8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8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l-GR"/>
            </a:p>
          </p:txBody>
        </p:sp>
        <p:sp>
          <p:nvSpPr>
            <p:cNvPr id="12188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188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l-GR"/>
            </a:p>
          </p:txBody>
        </p:sp>
        <p:sp>
          <p:nvSpPr>
            <p:cNvPr id="12188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8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l-GR"/>
            </a:p>
          </p:txBody>
        </p:sp>
        <p:sp>
          <p:nvSpPr>
            <p:cNvPr id="12188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l-GR"/>
            </a:p>
          </p:txBody>
        </p:sp>
        <p:sp>
          <p:nvSpPr>
            <p:cNvPr id="12188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l-GR"/>
            </a:p>
          </p:txBody>
        </p:sp>
        <p:sp>
          <p:nvSpPr>
            <p:cNvPr id="12189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l-GR"/>
            </a:p>
          </p:txBody>
        </p:sp>
        <p:sp>
          <p:nvSpPr>
            <p:cNvPr id="12189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12189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l-GR"/>
            </a:p>
          </p:txBody>
        </p:sp>
      </p:grpSp>
      <p:sp>
        <p:nvSpPr>
          <p:cNvPr id="12189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2189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2189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l-GR"/>
          </a:p>
        </p:txBody>
      </p:sp>
      <p:sp>
        <p:nvSpPr>
          <p:cNvPr id="12189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l-GR"/>
          </a:p>
        </p:txBody>
      </p:sp>
      <p:sp>
        <p:nvSpPr>
          <p:cNvPr id="12189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9D8ED684-C51E-459A-A96B-B1E34E2F2E5A}"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slow">
    <p:wipe dir="r"/>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sapman@sch.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A0%CF%8D%CE%BB%CE%BF%CF%82" TargetMode="External"/><Relationship Id="rId3" Type="http://schemas.openxmlformats.org/officeDocument/2006/relationships/hyperlink" Target="http://el.wikipedia.org/wiki/%CE%9F%CE%B4%CF%8D%CF%83%CF%83%CE%B5%CE%B9%CE%B1" TargetMode="External"/><Relationship Id="rId7" Type="http://schemas.openxmlformats.org/officeDocument/2006/relationships/hyperlink" Target="http://el.wikipedia.org/wiki/%CE%A4%CE%B7%CE%BB%CE%AD%CE%BC%CE%B1%CF%87%CE%BF%CF%82_(%CE%BC%CF%85%CE%B8%CE%BF%CE%BB%CE%BF%CE%B3%CE%AF%CE%B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el.wikipedia.org/wiki/%CE%91%CE%B8%CE%B7%CE%BD%CE%AC" TargetMode="External"/><Relationship Id="rId5" Type="http://schemas.openxmlformats.org/officeDocument/2006/relationships/hyperlink" Target="http://el.wikipedia.org/wiki/%CE%A4%CF%81%CF%89%CE%B9%CE%BA%CF%8C%CF%82_%CF%80%CF%8C%CE%BB%CE%B5%CE%BC%CE%BF%CF%82" TargetMode="External"/><Relationship Id="rId10" Type="http://schemas.openxmlformats.org/officeDocument/2006/relationships/hyperlink" Target="http://el.wikipedia.org/wiki/%CE%A0%CE%B7%CE%BD%CE%B5%CE%BB%CF%8C%CF%80%CE%B7" TargetMode="External"/><Relationship Id="rId4" Type="http://schemas.openxmlformats.org/officeDocument/2006/relationships/hyperlink" Target="http://el.wikipedia.org/wiki/%CE%9F%CE%B4%CF%85%CF%83%CF%83%CE%AD%CE%B1%CF%82" TargetMode="External"/><Relationship Id="rId9" Type="http://schemas.openxmlformats.org/officeDocument/2006/relationships/hyperlink" Target="http://el.wikipedia.org/wiki/%CE%91%CF%81%CF%87%CE%B1%CE%AF%CE%B1_%CE%A3%CF%80%CE%AC%CF%81%CF%84%CE%B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352800"/>
            <a:ext cx="9144000" cy="1905000"/>
          </a:xfrm>
        </p:spPr>
        <p:txBody>
          <a:bodyPr/>
          <a:lstStyle/>
          <a:p>
            <a:r>
              <a:rPr lang="el-GR" sz="2800" b="1">
                <a:effectLst/>
              </a:rPr>
              <a:t>Ε Π Ι Σ Τ Η Μ Ο Ν Ι Κ Ο    Σ Υ Ν Ε Δ Ρ Ι Ο</a:t>
            </a:r>
            <a:br>
              <a:rPr lang="el-GR" sz="2800" b="1">
                <a:effectLst/>
              </a:rPr>
            </a:br>
            <a:r>
              <a:rPr lang="el-GR" sz="2800" b="1">
                <a:effectLst/>
              </a:rPr>
              <a:t/>
            </a:r>
            <a:br>
              <a:rPr lang="el-GR" sz="2800" b="1">
                <a:effectLst/>
              </a:rPr>
            </a:br>
            <a:r>
              <a:rPr lang="el-GR" sz="2400" i="1">
                <a:effectLst/>
              </a:rPr>
              <a:t>“ Η συμβουλευτική σταδιοδρομίας στη μεταμοντέρνα εποχή:</a:t>
            </a:r>
            <a:br>
              <a:rPr lang="el-GR" sz="2400" i="1">
                <a:effectLst/>
              </a:rPr>
            </a:br>
            <a:r>
              <a:rPr lang="el-GR" sz="2400" i="1">
                <a:effectLst/>
              </a:rPr>
              <a:t>έρευνα και συμβουλευτική πρακτική”</a:t>
            </a:r>
            <a:br>
              <a:rPr lang="el-GR" sz="2400" i="1">
                <a:effectLst/>
              </a:rPr>
            </a:br>
            <a:r>
              <a:rPr lang="el-GR" sz="2400" i="1">
                <a:effectLst/>
              </a:rPr>
              <a:t/>
            </a:r>
            <a:br>
              <a:rPr lang="el-GR" sz="2400" i="1">
                <a:effectLst/>
              </a:rPr>
            </a:br>
            <a:r>
              <a:rPr lang="el-GR" sz="1800">
                <a:effectLst/>
              </a:rPr>
              <a:t>23 &amp; 24 Νοεμβρίου 2013</a:t>
            </a:r>
            <a:br>
              <a:rPr lang="el-GR" sz="1800">
                <a:effectLst/>
              </a:rPr>
            </a:br>
            <a:r>
              <a:rPr lang="el-GR" sz="1800">
                <a:effectLst/>
              </a:rPr>
              <a:t/>
            </a:r>
            <a:br>
              <a:rPr lang="el-GR" sz="1800">
                <a:effectLst/>
              </a:rPr>
            </a:br>
            <a:r>
              <a:rPr lang="el-GR" sz="1800" b="1">
                <a:effectLst/>
              </a:rPr>
              <a:t>ΕΟΠΠΕΠ - ΕΛΕΣΥΠ</a:t>
            </a:r>
            <a:r>
              <a:rPr lang="el-GR" sz="2400" b="1">
                <a:effectLst/>
              </a:rPr>
              <a:t/>
            </a:r>
            <a:br>
              <a:rPr lang="el-GR" sz="2400" b="1">
                <a:effectLst/>
              </a:rPr>
            </a:br>
            <a:r>
              <a:rPr lang="en-US" sz="2800" b="1">
                <a:effectLst/>
              </a:rPr>
              <a:t/>
            </a:r>
            <a:br>
              <a:rPr lang="en-US" sz="2800" b="1">
                <a:effectLst/>
              </a:rPr>
            </a:br>
            <a:r>
              <a:rPr lang="el-GR" sz="2400">
                <a:latin typeface="Times New Roman" pitchFamily="18" charset="0"/>
              </a:rPr>
              <a:t>Τίτλος</a:t>
            </a:r>
            <a:r>
              <a:rPr lang="en-US" sz="2400">
                <a:latin typeface="Times New Roman" pitchFamily="18" charset="0"/>
              </a:rPr>
              <a:t> </a:t>
            </a:r>
            <a:r>
              <a:rPr lang="el-GR" sz="2400">
                <a:latin typeface="Times New Roman" pitchFamily="18" charset="0"/>
              </a:rPr>
              <a:t>εργασίας: </a:t>
            </a:r>
            <a:br>
              <a:rPr lang="el-GR" sz="2400">
                <a:latin typeface="Times New Roman" pitchFamily="18" charset="0"/>
              </a:rPr>
            </a:br>
            <a:r>
              <a:rPr lang="el-GR" sz="1800">
                <a:effectLst/>
              </a:rPr>
              <a:t>Μέντορες Τριτοβάθμιας Εκπαίδευσης σε μαθητές/τριες Β` Λυκείου</a:t>
            </a:r>
            <a:r>
              <a:rPr lang="el-GR" sz="2800"/>
              <a:t> </a:t>
            </a:r>
          </a:p>
        </p:txBody>
      </p:sp>
      <p:sp>
        <p:nvSpPr>
          <p:cNvPr id="3" name="2 - Υπότιτλος" descr="Rectangle: Click to edit Master text styles&#10;Second level&#10;Third level&#10;Fourth level&#10;Fifth level"/>
          <p:cNvSpPr>
            <a:spLocks/>
          </p:cNvSpPr>
          <p:nvPr/>
        </p:nvSpPr>
        <p:spPr bwMode="auto">
          <a:xfrm>
            <a:off x="-76200" y="5926138"/>
            <a:ext cx="9372600" cy="1008062"/>
          </a:xfrm>
          <a:prstGeom prst="rect">
            <a:avLst/>
          </a:prstGeom>
          <a:noFill/>
          <a:ln w="9525">
            <a:noFill/>
            <a:miter lim="800000"/>
            <a:headEnd/>
            <a:tailEnd/>
          </a:ln>
          <a:effectLst/>
        </p:spPr>
        <p:txBody>
          <a:bodyPr/>
          <a:lstStyle/>
          <a:p>
            <a:pPr algn="ctr">
              <a:lnSpc>
                <a:spcPct val="80000"/>
              </a:lnSpc>
              <a:spcBef>
                <a:spcPct val="20000"/>
              </a:spcBef>
              <a:buClr>
                <a:schemeClr val="hlink"/>
              </a:buClr>
              <a:buSzPct val="65000"/>
              <a:buFont typeface="Wingdings" pitchFamily="2" charset="2"/>
              <a:buNone/>
            </a:pPr>
            <a:r>
              <a:rPr lang="en-US" sz="1400">
                <a:solidFill>
                  <a:srgbClr val="FFFF00"/>
                </a:solidFill>
                <a:effectLst>
                  <a:outerShdw blurRad="38100" dist="38100" dir="2700000" algn="tl">
                    <a:srgbClr val="000000"/>
                  </a:outerShdw>
                </a:effectLst>
                <a:latin typeface="Tahoma" pitchFamily="34" charset="0"/>
              </a:rPr>
              <a:t>MSc. </a:t>
            </a:r>
            <a:r>
              <a:rPr lang="el-GR" sz="1400">
                <a:solidFill>
                  <a:srgbClr val="FFFF00"/>
                </a:solidFill>
                <a:effectLst>
                  <a:outerShdw blurRad="38100" dist="38100" dir="2700000" algn="tl">
                    <a:srgbClr val="000000"/>
                  </a:outerShdw>
                </a:effectLst>
                <a:latin typeface="Tahoma" pitchFamily="34" charset="0"/>
              </a:rPr>
              <a:t>Τσαπουρνάς Κωνσταντίνος</a:t>
            </a:r>
            <a:r>
              <a:rPr lang="en-US" sz="1400">
                <a:solidFill>
                  <a:srgbClr val="FFFF00"/>
                </a:solidFill>
                <a:effectLst>
                  <a:outerShdw blurRad="38100" dist="38100" dir="2700000" algn="tl">
                    <a:srgbClr val="000000"/>
                  </a:outerShdw>
                </a:effectLst>
                <a:latin typeface="Tahoma" pitchFamily="34" charset="0"/>
              </a:rPr>
              <a:t>,</a:t>
            </a:r>
            <a:endParaRPr lang="el-GR" sz="1400">
              <a:solidFill>
                <a:srgbClr val="FFFF00"/>
              </a:solidFill>
              <a:effectLst>
                <a:outerShdw blurRad="38100" dist="38100" dir="2700000" algn="tl">
                  <a:srgbClr val="000000"/>
                </a:outerShdw>
              </a:effectLst>
              <a:latin typeface="Tahoma" pitchFamily="34" charset="0"/>
            </a:endParaRPr>
          </a:p>
          <a:p>
            <a:pPr algn="ctr">
              <a:lnSpc>
                <a:spcPct val="80000"/>
              </a:lnSpc>
              <a:spcBef>
                <a:spcPct val="20000"/>
              </a:spcBef>
              <a:buClr>
                <a:schemeClr val="hlink"/>
              </a:buClr>
              <a:buSzPct val="65000"/>
              <a:buFont typeface="Wingdings" pitchFamily="2" charset="2"/>
              <a:buNone/>
            </a:pPr>
            <a:r>
              <a:rPr lang="en-US" sz="1400">
                <a:solidFill>
                  <a:srgbClr val="FFFF00"/>
                </a:solidFill>
                <a:effectLst>
                  <a:outerShdw blurRad="38100" dist="38100" dir="2700000" algn="tl">
                    <a:srgbClr val="000000"/>
                  </a:outerShdw>
                </a:effectLst>
                <a:latin typeface="Tahoma" pitchFamily="34" charset="0"/>
              </a:rPr>
              <a:t>e-mail: </a:t>
            </a:r>
            <a:r>
              <a:rPr lang="en-US" sz="1400">
                <a:solidFill>
                  <a:srgbClr val="FFFF00"/>
                </a:solidFill>
                <a:effectLst>
                  <a:outerShdw blurRad="38100" dist="38100" dir="2700000" algn="tl">
                    <a:srgbClr val="000000"/>
                  </a:outerShdw>
                </a:effectLst>
                <a:latin typeface="Tahoma" pitchFamily="34" charset="0"/>
                <a:hlinkClick r:id="rId3"/>
              </a:rPr>
              <a:t>tsapman@sch.gr</a:t>
            </a:r>
            <a:r>
              <a:rPr lang="en-US" sz="1400">
                <a:solidFill>
                  <a:srgbClr val="FFFF00"/>
                </a:solidFill>
                <a:effectLst>
                  <a:outerShdw blurRad="38100" dist="38100" dir="2700000" algn="tl">
                    <a:srgbClr val="000000"/>
                  </a:outerShdw>
                </a:effectLst>
                <a:latin typeface="Tahoma" pitchFamily="34" charset="0"/>
              </a:rPr>
              <a:t>, </a:t>
            </a:r>
            <a:r>
              <a:rPr lang="el-GR" sz="1200">
                <a:solidFill>
                  <a:srgbClr val="FFFF00"/>
                </a:solidFill>
                <a:effectLst>
                  <a:outerShdw blurRad="38100" dist="38100" dir="2700000" algn="tl">
                    <a:srgbClr val="000000"/>
                  </a:outerShdw>
                </a:effectLst>
                <a:latin typeface="Tahoma" pitchFamily="34" charset="0"/>
              </a:rPr>
              <a:t>Απόφοιτος Α.Σ.Ε.Τ.Ε.Μ.-Σ.Ε.Λ.Ε.Τ.Ε.,  Νομικής Α.Π.Θ.,  ΣΥ.Π. </a:t>
            </a:r>
            <a:r>
              <a:rPr lang="en-US" sz="1200">
                <a:solidFill>
                  <a:srgbClr val="FFFF00"/>
                </a:solidFill>
                <a:effectLst>
                  <a:outerShdw blurRad="38100" dist="38100" dir="2700000" algn="tl">
                    <a:srgbClr val="000000"/>
                  </a:outerShdw>
                </a:effectLst>
                <a:latin typeface="Tahoma" pitchFamily="34" charset="0"/>
              </a:rPr>
              <a:t>&amp;</a:t>
            </a:r>
            <a:r>
              <a:rPr lang="el-GR" sz="1200">
                <a:solidFill>
                  <a:srgbClr val="FFFF00"/>
                </a:solidFill>
                <a:effectLst>
                  <a:outerShdw blurRad="38100" dist="38100" dir="2700000" algn="tl">
                    <a:srgbClr val="000000"/>
                  </a:outerShdw>
                </a:effectLst>
                <a:latin typeface="Tahoma" pitchFamily="34" charset="0"/>
              </a:rPr>
              <a:t> ΓΕ.ΤΕ.</a:t>
            </a:r>
            <a:r>
              <a:rPr lang="en-US" sz="1200">
                <a:solidFill>
                  <a:srgbClr val="FFFF00"/>
                </a:solidFill>
                <a:effectLst>
                  <a:outerShdw blurRad="38100" dist="38100" dir="2700000" algn="tl">
                    <a:srgbClr val="000000"/>
                  </a:outerShdw>
                </a:effectLst>
                <a:latin typeface="Tahoma" pitchFamily="34" charset="0"/>
              </a:rPr>
              <a:t> </a:t>
            </a:r>
            <a:r>
              <a:rPr lang="el-GR" sz="1200">
                <a:solidFill>
                  <a:srgbClr val="FFFF00"/>
                </a:solidFill>
                <a:effectLst>
                  <a:outerShdw blurRad="38100" dist="38100" dir="2700000" algn="tl">
                    <a:srgbClr val="000000"/>
                  </a:outerShdw>
                </a:effectLst>
                <a:latin typeface="Tahoma" pitchFamily="34" charset="0"/>
              </a:rPr>
              <a:t>της Α.Σ.ΠΑΙ.Τ.Ε.</a:t>
            </a:r>
          </a:p>
          <a:p>
            <a:pPr algn="ctr">
              <a:lnSpc>
                <a:spcPct val="80000"/>
              </a:lnSpc>
              <a:spcBef>
                <a:spcPct val="20000"/>
              </a:spcBef>
              <a:buClr>
                <a:schemeClr val="hlink"/>
              </a:buClr>
              <a:buSzPct val="65000"/>
              <a:buFont typeface="Wingdings" pitchFamily="2" charset="2"/>
              <a:buNone/>
            </a:pPr>
            <a:r>
              <a:rPr lang="el-GR" sz="1200">
                <a:solidFill>
                  <a:srgbClr val="FFFF00"/>
                </a:solidFill>
                <a:effectLst>
                  <a:outerShdw blurRad="38100" dist="38100" dir="2700000" algn="tl">
                    <a:srgbClr val="000000"/>
                  </a:outerShdw>
                </a:effectLst>
                <a:latin typeface="Tahoma" pitchFamily="34" charset="0"/>
              </a:rPr>
              <a:t>Υπεύθυνος Σ.Ε.Π. στο ΚΕ.ΣΥ.Π. Λευκού Πύργου, τηλ.2310230613, Εθνικής Αμύνης 8, Τ.Κ. 54621, Θεσσαλονίκη</a:t>
            </a:r>
            <a:r>
              <a:rPr lang="en-US" sz="1200">
                <a:solidFill>
                  <a:srgbClr val="FFFF00"/>
                </a:solidFill>
                <a:effectLst>
                  <a:outerShdw blurRad="38100" dist="38100" dir="2700000" algn="tl">
                    <a:srgbClr val="000000"/>
                  </a:outerShdw>
                </a:effectLst>
                <a:latin typeface="Tahoma" pitchFamily="34" charset="0"/>
              </a:rPr>
              <a:t> </a:t>
            </a:r>
            <a:endParaRPr lang="el-GR" sz="1200">
              <a:solidFill>
                <a:srgbClr val="FFFF00"/>
              </a:solidFill>
              <a:effectLst>
                <a:outerShdw blurRad="38100" dist="38100" dir="2700000" algn="tl">
                  <a:srgbClr val="000000"/>
                </a:outerShdw>
              </a:effectLst>
              <a:latin typeface="Tahoma" pitchFamily="34" charset="0"/>
            </a:endParaRPr>
          </a:p>
          <a:p>
            <a:pPr algn="ctr">
              <a:lnSpc>
                <a:spcPct val="80000"/>
              </a:lnSpc>
              <a:spcBef>
                <a:spcPct val="20000"/>
              </a:spcBef>
              <a:buClr>
                <a:schemeClr val="hlink"/>
              </a:buClr>
              <a:buSzPct val="65000"/>
              <a:buFont typeface="Wingdings" pitchFamily="2" charset="2"/>
              <a:buNone/>
            </a:pPr>
            <a:r>
              <a:rPr lang="el-GR" sz="1200">
                <a:solidFill>
                  <a:srgbClr val="FFFF00"/>
                </a:solidFill>
                <a:effectLst>
                  <a:outerShdw blurRad="38100" dist="38100" dir="2700000" algn="tl">
                    <a:srgbClr val="000000"/>
                  </a:outerShdw>
                </a:effectLst>
                <a:latin typeface="Tahoma" pitchFamily="34" charset="0"/>
              </a:rPr>
              <a:t>Σύμβουλος Επιχειρηματικότητας (Ε.Κ.Π.Α.-Ε.Ε.Δ.Ε.)</a:t>
            </a:r>
          </a:p>
        </p:txBody>
      </p:sp>
    </p:spTree>
  </p:cSld>
  <p:clrMapOvr>
    <a:masterClrMapping/>
  </p:clrMapOvr>
  <p:transition spd="slow" advTm="12272">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533400"/>
            <a:ext cx="8458200" cy="5597525"/>
          </a:xfrm>
        </p:spPr>
        <p:txBody>
          <a:bodyPr/>
          <a:lstStyle/>
          <a:p>
            <a:pPr>
              <a:lnSpc>
                <a:spcPct val="120000"/>
              </a:lnSpc>
            </a:pPr>
            <a:r>
              <a:rPr lang="el-GR" sz="2400" u="sng"/>
              <a:t>Νοέμβριο</a:t>
            </a:r>
            <a:r>
              <a:rPr lang="el-GR" sz="2400"/>
              <a:t>. Με τη διοικητική αρμοδιότητα της Δ.Δ.Ε., το ΚΕ.ΣΥ.Π. διοργανώνει την Ημέρα Μεντόρων Τριτοβάθμιας Εκπαίδευσης για μαθητές της Β` Λυκείου. Αποτελεί τη μόνη ημέρα του προγράμματος που δικαιολογείται η απουσία των συγκεκριμένων μαθητών από το σχολικό πρόγραμμα με σκοπό να υλοποιηθεί η πρώτη συνάντηση (Επίπεδο </a:t>
            </a:r>
            <a:r>
              <a:rPr lang="en-US" sz="2400"/>
              <a:t>Mentoring </a:t>
            </a:r>
            <a:r>
              <a:rPr lang="el-GR" sz="2400"/>
              <a:t>1) της μαθητικής ομάδας με τον Μέντορά της, ο οποίος την αξιοποιεί τόσο στην αναλυτική παρουσίαση του αντικειμένου σπουδών του τμήματος εντός του Ιδρύματος όσο και στον σχεδιασμό των επόμενων συναντήσεων της ομάδας. </a:t>
            </a:r>
          </a:p>
        </p:txBody>
      </p:sp>
    </p:spTree>
  </p:cSld>
  <p:clrMapOvr>
    <a:masterClrMapping/>
  </p:clrMapOvr>
  <p:transition spd="slow" advTm="32416">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304800" y="346075"/>
            <a:ext cx="8686800" cy="6130925"/>
          </a:xfrm>
        </p:spPr>
        <p:txBody>
          <a:bodyPr/>
          <a:lstStyle/>
          <a:p>
            <a:r>
              <a:rPr lang="el-GR" sz="2400"/>
              <a:t>Για το επίπεδο </a:t>
            </a:r>
            <a:r>
              <a:rPr lang="en-US" sz="2400"/>
              <a:t>Mentoring</a:t>
            </a:r>
            <a:r>
              <a:rPr lang="el-GR" sz="2400"/>
              <a:t> 2 προτείνονται ως επιμέρους στόχοι η παρακολούθηση διδασκαλίας ενδεικτικών μαθημάτων του τμήματος, η οργανωμένη επίσκεψη στα εργαστήρια και στη βιβλιοθήκη του τμήματος καθώς και  η ασφαλής συμμετοχή σε εργαστήριο-πείραμα του τμήματος. </a:t>
            </a:r>
          </a:p>
          <a:p>
            <a:pPr>
              <a:buFont typeface="Wingdings" pitchFamily="2" charset="2"/>
              <a:buNone/>
            </a:pPr>
            <a:endParaRPr lang="el-GR" sz="2400"/>
          </a:p>
          <a:p>
            <a:endParaRPr lang="el-GR" sz="2400"/>
          </a:p>
          <a:p>
            <a:r>
              <a:rPr lang="el-GR" sz="2400"/>
              <a:t>Για το επίπεδο </a:t>
            </a:r>
            <a:r>
              <a:rPr lang="en-US" sz="2400"/>
              <a:t>Mentoring</a:t>
            </a:r>
            <a:r>
              <a:rPr lang="el-GR" sz="2400"/>
              <a:t> 3 προτείνονται η συμμετοχή σε παρουσιάσεις εργασιών και διατριβών, διαλέξεις, ημερίδες ή και συνέδρια καθώς και άλλες δραστηριότητες που διοργανώνει το τμήμα και σχετίζονται με τη σύνδεση αντικειμένου σπουδών και Αγοράς Εργασίας. </a:t>
            </a:r>
          </a:p>
        </p:txBody>
      </p:sp>
    </p:spTree>
  </p:cSld>
  <p:clrMapOvr>
    <a:masterClrMapping/>
  </p:clrMapOvr>
  <p:transition spd="slow" advTm="2296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body" idx="1"/>
          </p:nvPr>
        </p:nvSpPr>
        <p:spPr>
          <a:xfrm>
            <a:off x="228600" y="762000"/>
            <a:ext cx="8610600" cy="5867400"/>
          </a:xfrm>
        </p:spPr>
        <p:txBody>
          <a:bodyPr/>
          <a:lstStyle/>
          <a:p>
            <a:pPr>
              <a:lnSpc>
                <a:spcPct val="80000"/>
              </a:lnSpc>
              <a:buFont typeface="Wingdings" pitchFamily="2" charset="2"/>
              <a:buNone/>
            </a:pPr>
            <a:endParaRPr lang="el-GR" sz="1800">
              <a:effectLst/>
              <a:latin typeface="Times New Roman" pitchFamily="18" charset="0"/>
            </a:endParaRPr>
          </a:p>
          <a:p>
            <a:pPr>
              <a:lnSpc>
                <a:spcPct val="80000"/>
              </a:lnSpc>
              <a:buFont typeface="Wingdings" pitchFamily="2" charset="2"/>
              <a:buNone/>
            </a:pPr>
            <a:r>
              <a:rPr lang="el-GR" sz="1800">
                <a:effectLst/>
                <a:latin typeface="Times New Roman" pitchFamily="18" charset="0"/>
              </a:rPr>
              <a:t>Για την πιλοτική εφαρμογή στην Διεύθυνση Δευτεροβάθμιας Εκπαίδευσης Ανατολικής Θεσσαλονίκης απεστάλησαν στο ΚΕ.ΣΥ.Π. Λευκού Πύργου, 9 αξιολογήσεις από τα 19 Λύκεια που συμμετείχαν και 33 αξιολογήσεις Μεντόρων από τους 68 συμμετέχοντες Μέντορες.  </a:t>
            </a:r>
          </a:p>
          <a:p>
            <a:pPr>
              <a:lnSpc>
                <a:spcPct val="80000"/>
              </a:lnSpc>
              <a:buFont typeface="Wingdings" pitchFamily="2" charset="2"/>
              <a:buNone/>
            </a:pPr>
            <a:endParaRPr lang="el-GR" sz="1800">
              <a:effectLst/>
              <a:latin typeface="Times New Roman" pitchFamily="18" charset="0"/>
            </a:endParaRPr>
          </a:p>
          <a:p>
            <a:pPr>
              <a:lnSpc>
                <a:spcPct val="80000"/>
              </a:lnSpc>
              <a:buFont typeface="Wingdings" pitchFamily="2" charset="2"/>
              <a:buNone/>
            </a:pPr>
            <a:r>
              <a:rPr lang="el-GR" sz="1800">
                <a:effectLst/>
                <a:latin typeface="Times New Roman" pitchFamily="18" charset="0"/>
              </a:rPr>
              <a:t>Στο σύνολό τους οι αξιολογήσεις, τόσο των Μεντόρων όσο και των Λυκείων, ήταν θετικές ως προς τη ωφέλεια του προγράμματος και μάλιστα στις περισσότερες από αυτές προτάθηκε η επανάληψή του για την επόμενη σχολική χρονιά. Σε ορισμένες αξιολογήσεις υπήρχαν παράλληλα και παρατηρήσεις με προτεινόμενες βελτιώσεις κυρίως στη διαδικαστική πορεία της υλοποίησης. </a:t>
            </a:r>
          </a:p>
          <a:p>
            <a:pPr>
              <a:lnSpc>
                <a:spcPct val="80000"/>
              </a:lnSpc>
              <a:buFont typeface="Wingdings" pitchFamily="2" charset="2"/>
              <a:buNone/>
            </a:pPr>
            <a:endParaRPr lang="el-GR" sz="1800">
              <a:effectLst/>
              <a:latin typeface="Times New Roman" pitchFamily="18" charset="0"/>
            </a:endParaRPr>
          </a:p>
          <a:p>
            <a:pPr>
              <a:lnSpc>
                <a:spcPct val="80000"/>
              </a:lnSpc>
              <a:buFont typeface="Wingdings" pitchFamily="2" charset="2"/>
              <a:buNone/>
            </a:pPr>
            <a:r>
              <a:rPr lang="el-GR" sz="1800">
                <a:effectLst/>
                <a:latin typeface="Times New Roman" pitchFamily="18" charset="0"/>
              </a:rPr>
              <a:t>Ειδικότερα οι αξιολογήσεις που λάβαμε από τα Λύκεια αναφέρουν ότι το πρόγραμμα χαιρετίστηκε από όλους τους εμπλεκόμενους φορείς (μαθητές - γονείς - καθηγητές) με ενθουσιασμό, πλαισίωσε τα προγράμματα Αγωγής Σταδιοδρομίας και τις δράσεις επαγγελματικού προσανατολισμού του ΚΕ.ΣΥ.Π. με τρόπο βιωματικό και η διαπροσωπική επαφή  Μέντορα- μαθητή δημιούργησε έναν σύνδεσμο στήριξης στην πορεία του μαθητή προς την Τριτοβάθμια Εκπαίδευση. Επίσης, αναφέρθηκε ότι το πρόγραμμα αυτό είναι περισσότερο αποτελεσματικό σε σχέση με τις ομαδικές ενημερωτικές ημερίδες των μαθητών της Γ΄ Λυκείου. Σε κάθε αξιολόγηση Λυκείου αναφέρεται ότι η προσφορά του προγράμματος είναι σημαντική και σε ορισμένες προτείνεται η διεύρυνσή του, η οποία μπορεί να αποδώσει περισσότερα θετικά αποτελέσματα, εννοώντας τα επίπεδα 2 και 3 που προτείνονται ως δράσεις, για τα οποία αρκετοί Μέντορες υλοποίησαν σχετικές προτάσεις. </a:t>
            </a:r>
          </a:p>
        </p:txBody>
      </p:sp>
      <p:sp>
        <p:nvSpPr>
          <p:cNvPr id="90117" name="Rectangle 5"/>
          <p:cNvSpPr>
            <a:spLocks noChangeArrowheads="1"/>
          </p:cNvSpPr>
          <p:nvPr/>
        </p:nvSpPr>
        <p:spPr bwMode="auto">
          <a:xfrm>
            <a:off x="660400" y="212725"/>
            <a:ext cx="7907338" cy="396875"/>
          </a:xfrm>
          <a:prstGeom prst="rect">
            <a:avLst/>
          </a:prstGeom>
          <a:noFill/>
          <a:ln w="9525" algn="ctr">
            <a:noFill/>
            <a:miter lim="800000"/>
            <a:headEnd/>
            <a:tailEnd/>
          </a:ln>
          <a:effectLst/>
        </p:spPr>
        <p:txBody>
          <a:bodyPr wrap="none" anchor="ctr">
            <a:spAutoFit/>
          </a:bodyPr>
          <a:lstStyle/>
          <a:p>
            <a:pPr algn="ctr"/>
            <a:r>
              <a:rPr lang="el-GR" sz="2000" u="sng"/>
              <a:t>Τα αποτελέσματα της πιλοτικής εφαρμογής κατά το σχολικό έτος 2012-13.</a:t>
            </a:r>
            <a:r>
              <a:rPr lang="el-GR" sz="2000"/>
              <a:t> </a:t>
            </a:r>
          </a:p>
        </p:txBody>
      </p:sp>
    </p:spTree>
  </p:cSld>
  <p:clrMapOvr>
    <a:masterClrMapping/>
  </p:clrMapOvr>
  <p:transition spd="slow" advTm="35824">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914400"/>
            <a:ext cx="8382000" cy="5105400"/>
          </a:xfrm>
        </p:spPr>
        <p:txBody>
          <a:bodyPr/>
          <a:lstStyle/>
          <a:p>
            <a:pPr>
              <a:lnSpc>
                <a:spcPct val="80000"/>
              </a:lnSpc>
              <a:buFont typeface="Wingdings" pitchFamily="2" charset="2"/>
              <a:buNone/>
            </a:pPr>
            <a:r>
              <a:rPr lang="el-GR" altLang="zh-CN" sz="1800">
                <a:effectLst/>
                <a:latin typeface="Times New Roman" pitchFamily="18" charset="0"/>
              </a:rPr>
              <a:t>Από τις αξιολογήσεις των Μεντόρων καταγράφουμε ότι στο σύνολό τους οι Μέντορες χαρακτηρίζουν το πρόγραμμα σημαντικό έως και απόλυτα ικανοποιητικό, με ευρύτερα και αμοιβαία οφέλη, τόσο για τους μαθητές όσο και για τα τμήματα της Τριτοβάθμιας και σε ορισμένες περιπτώσεις αναφέρουν ότι επιβάλλεται η επανάληψή του για την επόμενη σχολική χρονιά. </a:t>
            </a:r>
          </a:p>
          <a:p>
            <a:pPr>
              <a:lnSpc>
                <a:spcPct val="80000"/>
              </a:lnSpc>
              <a:buFont typeface="Wingdings" pitchFamily="2" charset="2"/>
              <a:buNone/>
            </a:pPr>
            <a:endParaRPr lang="el-GR" altLang="zh-CN" sz="1800">
              <a:effectLst/>
              <a:latin typeface="Times New Roman" pitchFamily="18" charset="0"/>
            </a:endParaRPr>
          </a:p>
          <a:p>
            <a:pPr>
              <a:lnSpc>
                <a:spcPct val="80000"/>
              </a:lnSpc>
              <a:buFont typeface="Wingdings" pitchFamily="2" charset="2"/>
              <a:buNone/>
            </a:pPr>
            <a:r>
              <a:rPr lang="el-GR" altLang="zh-CN" sz="1800">
                <a:effectLst/>
                <a:latin typeface="Times New Roman" pitchFamily="18" charset="0"/>
              </a:rPr>
              <a:t>Αρκετοί παρατηρούν ότι θα πρέπει να σχηματιστούν μεγαλύτερες ομάδες πχ 20-25 μαθητών, όπως και η διεύρυνση του προγράμματος στην Α` Λυκείου, η συμμετοχή περισσότερων Μεντόρων από όλες τις σχολές. </a:t>
            </a:r>
          </a:p>
          <a:p>
            <a:pPr>
              <a:lnSpc>
                <a:spcPct val="80000"/>
              </a:lnSpc>
              <a:buFont typeface="Wingdings" pitchFamily="2" charset="2"/>
              <a:buNone/>
            </a:pPr>
            <a:endParaRPr lang="el-GR" altLang="zh-CN" sz="1800">
              <a:effectLst/>
              <a:latin typeface="Times New Roman" pitchFamily="18" charset="0"/>
            </a:endParaRPr>
          </a:p>
          <a:p>
            <a:pPr>
              <a:lnSpc>
                <a:spcPct val="80000"/>
              </a:lnSpc>
              <a:buFont typeface="Wingdings" pitchFamily="2" charset="2"/>
              <a:buNone/>
            </a:pPr>
            <a:r>
              <a:rPr lang="el-GR" altLang="zh-CN" sz="1800">
                <a:effectLst/>
                <a:latin typeface="Times New Roman" pitchFamily="18" charset="0"/>
              </a:rPr>
              <a:t>Στο σύνολό τους οι Μέντορες δήλωσαν ότι θα συμμετείχαν με ευχαρίστηση σε κάθε μελλοντική επανάληψη του προγράμματος. </a:t>
            </a:r>
          </a:p>
          <a:p>
            <a:pPr>
              <a:lnSpc>
                <a:spcPct val="80000"/>
              </a:lnSpc>
              <a:buFont typeface="Wingdings" pitchFamily="2" charset="2"/>
              <a:buNone/>
            </a:pPr>
            <a:endParaRPr lang="el-GR" altLang="zh-CN" sz="1800">
              <a:effectLst/>
              <a:latin typeface="Times New Roman" pitchFamily="18" charset="0"/>
            </a:endParaRPr>
          </a:p>
          <a:p>
            <a:pPr>
              <a:lnSpc>
                <a:spcPct val="80000"/>
              </a:lnSpc>
              <a:buFont typeface="Wingdings" pitchFamily="2" charset="2"/>
              <a:buNone/>
            </a:pPr>
            <a:r>
              <a:rPr lang="el-GR" altLang="zh-CN" sz="1800">
                <a:effectLst/>
                <a:latin typeface="Times New Roman" pitchFamily="18" charset="0"/>
              </a:rPr>
              <a:t>Σε κάθε ερώτημα-πρόταση που τέθηκε για το πρόγραμμα πριν ή μετά την «Ημέρα Μεντόρων» ή και κατά την αξιολόγησή του, ο υπεύθυνος Σ.Ε.Π. του ΚΕ.ΣΥ.Π. Λευκού Πύργου απάντησε καταλλήλως και έδωσε τις διευκρινίσεις που ζητήθηκαν, οι οποίες στη συντριπτική τους πλειοψηφία συμπεριλαμβάνονταν ήδη στη βασική πρόταση που εγκρίθηκε από τη Δ/νση ΣΕΠΕΔ και στα κατοπινά σχετικά έγγραφα της Δ.Δ.Ε.Ανατολικής Θεσσαλονίκης. </a:t>
            </a:r>
            <a:endParaRPr lang="el-GR" sz="1800">
              <a:effectLst/>
              <a:latin typeface="Times New Roman" pitchFamily="18" charset="0"/>
            </a:endParaRPr>
          </a:p>
        </p:txBody>
      </p:sp>
    </p:spTree>
  </p:cSld>
  <p:clrMapOvr>
    <a:masterClrMapping/>
  </p:clrMapOvr>
  <p:transition spd="slow" advTm="21744">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533400" y="2362200"/>
            <a:ext cx="8229600" cy="4530725"/>
          </a:xfrm>
        </p:spPr>
        <p:txBody>
          <a:bodyPr/>
          <a:lstStyle/>
          <a:p>
            <a:pPr>
              <a:lnSpc>
                <a:spcPct val="80000"/>
              </a:lnSpc>
              <a:buFont typeface="Wingdings" pitchFamily="2" charset="2"/>
              <a:buNone/>
            </a:pPr>
            <a:r>
              <a:rPr lang="el-GR" sz="2000">
                <a:latin typeface="Times New Roman" pitchFamily="18" charset="0"/>
              </a:rPr>
              <a:t>Κατά την 2η φάση εφαρμογής του προγράμματος εκτός της συμμετοχής του Α.Π.Θ., του Πανεπιστημίου Μακεδονίας, του Α.Τ.Ε.Ι.Θ., της Σ.Σ.Α.Σ., της Α.Ε.Ν. Μηχανιώνας και της Α.Ε.Α.Θ., αξιοποιήθηκε η προσφορά Μεντόρων από την Σ.Υ.Δ., την Α.Σ.ΠΑΙ.Τ.Ε Θεσσαλονίκης με στόχο την παρουσίαση των τμημάτων της Α.Σ.ΠΑΙ.Τ.Ε. Αθήνας και δυνατότητα πρόσθετης Συμβουλευτικής στήριξης και του Διεθνούς Πανεπιστήμιου της Ελλάδος παρέχοντας τη δυνατότητα συμμετοχής σε μαθητές/τριες που δεν έχουν συγκεκριμένη επιλογή αντικειμένου ή αμφιταλαντεύονται μεταξύ 2 ή και περισσότερων αντικειμένων ή ακόμη και όταν το αντικείμενο που επιθυμούν δεν προσφέρεται από τα Τριτοβάθμια Ιδρύματα του Νομού Θεσσαλονίκης.</a:t>
            </a:r>
          </a:p>
        </p:txBody>
      </p:sp>
      <p:sp>
        <p:nvSpPr>
          <p:cNvPr id="94214" name="Rectangle 6"/>
          <p:cNvSpPr>
            <a:spLocks noChangeArrowheads="1"/>
          </p:cNvSpPr>
          <p:nvPr/>
        </p:nvSpPr>
        <p:spPr bwMode="auto">
          <a:xfrm>
            <a:off x="152400" y="441325"/>
            <a:ext cx="8991600" cy="701675"/>
          </a:xfrm>
          <a:prstGeom prst="rect">
            <a:avLst/>
          </a:prstGeom>
          <a:noFill/>
          <a:ln w="9525" algn="ctr">
            <a:noFill/>
            <a:miter lim="800000"/>
            <a:headEnd/>
            <a:tailEnd/>
          </a:ln>
          <a:effectLst/>
        </p:spPr>
        <p:txBody>
          <a:bodyPr anchor="ctr">
            <a:spAutoFit/>
          </a:bodyPr>
          <a:lstStyle/>
          <a:p>
            <a:pPr algn="ctr"/>
            <a:r>
              <a:rPr lang="el-GR" sz="2000" b="1"/>
              <a:t>Διεύρυνση του προγράμματος σε όλα Ιδρύματα Τριτοβάθμιας Εκπαίδευσης του Νομού Θεσσαλονίκης (2η φάση).</a:t>
            </a:r>
          </a:p>
        </p:txBody>
      </p:sp>
    </p:spTree>
  </p:cSld>
  <p:clrMapOvr>
    <a:masterClrMapping/>
  </p:clrMapOvr>
  <p:transition spd="slow" advTm="41472">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81000" y="2286000"/>
            <a:ext cx="8382000" cy="1752600"/>
          </a:xfrm>
        </p:spPr>
        <p:txBody>
          <a:bodyPr/>
          <a:lstStyle/>
          <a:p>
            <a:pPr algn="l"/>
            <a:r>
              <a:rPr lang="el-GR" sz="2400" b="1"/>
              <a:t>Επίλογος</a:t>
            </a:r>
            <a:r>
              <a:rPr lang="el-GR" sz="2800" b="1"/>
              <a:t/>
            </a:r>
            <a:br>
              <a:rPr lang="el-GR" sz="2800" b="1"/>
            </a:br>
            <a:r>
              <a:rPr lang="el-GR" sz="2800" b="1"/>
              <a:t/>
            </a:r>
            <a:br>
              <a:rPr lang="el-GR" sz="2800" b="1"/>
            </a:br>
            <a:r>
              <a:rPr lang="el-GR" sz="2800"/>
              <a:t/>
            </a:r>
            <a:br>
              <a:rPr lang="el-GR" sz="2800"/>
            </a:br>
            <a:r>
              <a:rPr lang="el-GR" sz="2400">
                <a:latin typeface="Times New Roman" pitchFamily="18" charset="0"/>
              </a:rPr>
              <a:t>Το πρόγραμμα Μέντορες Τριτοβάθμιας Εκπαίδευσης για μαθητές/τριες της Β` Λυκείου αποτελεί δείγμα εξαιρετικής συνεργασίας εκπαιδευτικών φορέων και λειτουργίας του κρατικού μηχανισμού με μοναδικό γνώμονα τη βελτίωση των παρεχόμενων υπηρεσιών μας προς το κοινωνικό σύνολο. Οι συντελεστές που μετείχαν, εργάστηκαν με μόνο κριτήριο τη διάθεση και την προσφορά, υπεράνω των καθημερινών εργασιακών υποχρεώσεων και από την δράση τους διαφαίνεται ότι όταν αναδεικνύεται κοινός στόχος που αποτελεί συλλογική ανάγκη, δημιουργούνται οι κατάλληλες συνθήκες δράσης που μας οδηγούν σε επιτυχή αποτελέσματα.</a:t>
            </a:r>
          </a:p>
        </p:txBody>
      </p:sp>
    </p:spTree>
  </p:cSld>
  <p:clrMapOvr>
    <a:masterClrMapping/>
  </p:clrMapOvr>
  <p:transition spd="slow" advTm="3376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idx="4294967295"/>
          </p:nvPr>
        </p:nvSpPr>
        <p:spPr>
          <a:xfrm>
            <a:off x="468313" y="-228600"/>
            <a:ext cx="8229600" cy="908050"/>
          </a:xfrm>
        </p:spPr>
        <p:txBody>
          <a:bodyPr/>
          <a:lstStyle/>
          <a:p>
            <a:r>
              <a:rPr lang="el-GR" sz="2400" b="1"/>
              <a:t>Ενδεικτική Βιβλιογραφία</a:t>
            </a:r>
          </a:p>
        </p:txBody>
      </p:sp>
      <p:sp>
        <p:nvSpPr>
          <p:cNvPr id="46083" name="2 - Θέση περιεχομένου"/>
          <p:cNvSpPr>
            <a:spLocks noGrp="1"/>
          </p:cNvSpPr>
          <p:nvPr>
            <p:ph idx="4294967295"/>
          </p:nvPr>
        </p:nvSpPr>
        <p:spPr>
          <a:xfrm>
            <a:off x="0" y="533400"/>
            <a:ext cx="9144000" cy="5472113"/>
          </a:xfrm>
        </p:spPr>
        <p:txBody>
          <a:bodyPr/>
          <a:lstStyle/>
          <a:p>
            <a:pPr>
              <a:spcBef>
                <a:spcPct val="0"/>
              </a:spcBef>
              <a:buClrTx/>
              <a:buSzTx/>
              <a:buFontTx/>
              <a:buNone/>
            </a:pPr>
            <a:endParaRPr lang="el-GR" sz="1600" i="1">
              <a:effectLst/>
              <a:latin typeface="TimesTen-Italic" charset="0"/>
            </a:endParaRPr>
          </a:p>
          <a:p>
            <a:pPr>
              <a:spcBef>
                <a:spcPct val="0"/>
              </a:spcBef>
              <a:buClrTx/>
              <a:buSzTx/>
              <a:buFontTx/>
              <a:buNone/>
            </a:pPr>
            <a:endParaRPr lang="el-GR" sz="1600" b="1">
              <a:effectLst/>
              <a:latin typeface="TimesTen-Bold" charset="0"/>
            </a:endParaRPr>
          </a:p>
          <a:p>
            <a:pPr>
              <a:spcBef>
                <a:spcPct val="0"/>
              </a:spcBef>
              <a:buClrTx/>
              <a:buSzTx/>
              <a:buFontTx/>
              <a:buNone/>
            </a:pPr>
            <a:r>
              <a:rPr lang="el-GR" sz="1800">
                <a:effectLst/>
                <a:latin typeface="TimesTen-Bold" charset="0"/>
              </a:rPr>
              <a:t>David L. DuBois,</a:t>
            </a:r>
            <a:r>
              <a:rPr lang="el-GR" sz="1800">
                <a:effectLst/>
                <a:latin typeface="TimesTen-Roman" charset="0"/>
              </a:rPr>
              <a:t>1 </a:t>
            </a:r>
            <a:r>
              <a:rPr lang="el-GR" sz="1800">
                <a:effectLst/>
                <a:latin typeface="TimesTen-Bold" charset="0"/>
              </a:rPr>
              <a:t>Bruce E. Holloway, Jeffrey C. Valentine, and Harris Cooper </a:t>
            </a:r>
            <a:r>
              <a:rPr lang="el-GR" sz="1800">
                <a:effectLst/>
                <a:latin typeface="TimesTen-Italic" charset="0"/>
              </a:rPr>
              <a:t>(2002),</a:t>
            </a:r>
            <a:r>
              <a:rPr lang="el-GR" sz="1800" i="1">
                <a:effectLst/>
                <a:latin typeface="TimesTen-Italic" charset="0"/>
              </a:rPr>
              <a:t> </a:t>
            </a:r>
            <a:r>
              <a:rPr lang="el-GR" sz="1800">
                <a:effectLst/>
                <a:latin typeface="TimesTen-Bold" charset="0"/>
              </a:rPr>
              <a:t>Effectiveness of Mentoring Programs for Youth: A Meta-Analytic Review</a:t>
            </a:r>
            <a:r>
              <a:rPr lang="el-GR" sz="1800" i="1">
                <a:effectLst/>
                <a:latin typeface="TimesTen-Bold" charset="0"/>
              </a:rPr>
              <a:t>, </a:t>
            </a:r>
            <a:r>
              <a:rPr lang="el-GR" sz="1800" i="1">
                <a:effectLst/>
                <a:latin typeface="TimesTen-Italic" charset="0"/>
              </a:rPr>
              <a:t>American Journal of Community Psychology, Vol. 30, No. 2, April 2002 ( </a:t>
            </a:r>
            <a:r>
              <a:rPr lang="el-GR" sz="1800">
                <a:effectLst/>
                <a:latin typeface="TimesTen-Roman" charset="0"/>
              </a:rPr>
              <a:t>C </a:t>
            </a:r>
            <a:r>
              <a:rPr lang="el-GR" sz="1800">
                <a:effectLst/>
                <a:latin typeface="MTSY" charset="0"/>
              </a:rPr>
              <a:t>° </a:t>
            </a:r>
            <a:r>
              <a:rPr lang="el-GR" sz="1800" i="1">
                <a:effectLst/>
                <a:latin typeface="TimesTen-Italic" charset="0"/>
              </a:rPr>
              <a:t>2002), University of Missouri at Columbia</a:t>
            </a:r>
          </a:p>
          <a:p>
            <a:pPr>
              <a:spcBef>
                <a:spcPct val="0"/>
              </a:spcBef>
              <a:buClrTx/>
              <a:buSzTx/>
              <a:buFontTx/>
              <a:buNone/>
            </a:pPr>
            <a:endParaRPr lang="el-GR" sz="1800" i="1">
              <a:effectLst/>
              <a:latin typeface="TimesTen-Italic" charset="0"/>
            </a:endParaRPr>
          </a:p>
          <a:p>
            <a:pPr>
              <a:spcBef>
                <a:spcPct val="0"/>
              </a:spcBef>
              <a:buClrTx/>
              <a:buSzTx/>
              <a:buFontTx/>
              <a:buNone/>
            </a:pPr>
            <a:endParaRPr lang="el-GR" sz="1600" i="1">
              <a:effectLst/>
              <a:latin typeface="TimesTen-Italic" charset="0"/>
            </a:endParaRPr>
          </a:p>
          <a:p>
            <a:pPr>
              <a:spcBef>
                <a:spcPct val="0"/>
              </a:spcBef>
              <a:buClrTx/>
              <a:buSzTx/>
              <a:buFontTx/>
              <a:buNone/>
            </a:pPr>
            <a:endParaRPr lang="el-GR" sz="1700"/>
          </a:p>
        </p:txBody>
      </p:sp>
    </p:spTree>
  </p:cSld>
  <p:clrMapOvr>
    <a:masterClrMapping/>
  </p:clrMapOvr>
  <p:transition spd="slow" advTm="13136">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ChangeArrowheads="1"/>
          </p:cNvSpPr>
          <p:nvPr>
            <p:ph type="body" idx="1"/>
          </p:nvPr>
        </p:nvSpPr>
        <p:spPr>
          <a:xfrm>
            <a:off x="152400" y="762000"/>
            <a:ext cx="8763000" cy="4114800"/>
          </a:xfrm>
          <a:noFill/>
          <a:ln/>
        </p:spPr>
        <p:txBody>
          <a:bodyPr/>
          <a:lstStyle/>
          <a:p>
            <a:pPr>
              <a:lnSpc>
                <a:spcPct val="120000"/>
              </a:lnSpc>
              <a:buFont typeface="Wingdings" pitchFamily="2" charset="2"/>
              <a:buNone/>
            </a:pPr>
            <a:r>
              <a:rPr lang="el-GR" sz="2400"/>
              <a:t>Με την πρόταση που ακολουθεί, υποστηρίζεται η ενδυνάμωση της συνεργασίας Δευτεροβάθμιας και Τριτοβάθμιας Εκπαίδευσης με σκοπό την ενίσχυση της αυτογνωσίας των μαθητών της Β` Λυκείου ως προς τα αντικείμενα σπουδών της Τριτοβάθμιας Εκπαίδευσης και την ενθάρρυνσή τους ώστε να μετέχουν με αυτοπεποίθηση και αυτενέργεια στην επιλογή σπουδών και επαγγελμάτων, αξιοποιώντας την εμπειρία από τη ζωή, το σχολείο, την εργασία κ.α. που εθελοντικά θα διαθέσει ως Μέντορας ο Εκπαιδευτικός της Τριτοβάθμιας Εκπαίδευσης που αποτελεί αναγνωρισμένη προσωπικότητα επιστημονικού κύρους και κοινωνικής καταξίωσης. </a:t>
            </a:r>
          </a:p>
        </p:txBody>
      </p:sp>
    </p:spTree>
  </p:cSld>
  <p:clrMapOvr>
    <a:masterClrMapping/>
  </p:clrMapOvr>
  <p:transition spd="slow" advTm="3392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04800" y="0"/>
            <a:ext cx="8229600" cy="1139825"/>
          </a:xfrm>
        </p:spPr>
        <p:txBody>
          <a:bodyPr/>
          <a:lstStyle/>
          <a:p>
            <a:r>
              <a:rPr lang="el-GR" sz="3400"/>
              <a:t>Λίγα λόγια για τον Μέντορα</a:t>
            </a:r>
          </a:p>
        </p:txBody>
      </p:sp>
      <p:sp>
        <p:nvSpPr>
          <p:cNvPr id="83971" name="Rectangle 3"/>
          <p:cNvSpPr>
            <a:spLocks noGrp="1" noChangeArrowheads="1"/>
          </p:cNvSpPr>
          <p:nvPr>
            <p:ph type="body" idx="1"/>
          </p:nvPr>
        </p:nvSpPr>
        <p:spPr>
          <a:xfrm>
            <a:off x="228600" y="1524000"/>
            <a:ext cx="8686800" cy="5562600"/>
          </a:xfrm>
        </p:spPr>
        <p:txBody>
          <a:bodyPr/>
          <a:lstStyle/>
          <a:p>
            <a:pPr>
              <a:lnSpc>
                <a:spcPct val="130000"/>
              </a:lnSpc>
              <a:buFont typeface="Wingdings" pitchFamily="2" charset="2"/>
              <a:buNone/>
            </a:pPr>
            <a:r>
              <a:rPr lang="el-GR" sz="2400"/>
              <a:t>Ο Μέντωρ ήταν ένα πρόσωπο της </a:t>
            </a:r>
            <a:r>
              <a:rPr lang="el-GR" sz="2400">
                <a:hlinkClick r:id="rId3" tooltip="Οδύσσεια"/>
              </a:rPr>
              <a:t>Οδύσσειας</a:t>
            </a:r>
            <a:r>
              <a:rPr lang="el-GR" sz="2400"/>
              <a:t> στο οποίο ο </a:t>
            </a:r>
            <a:r>
              <a:rPr lang="el-GR" sz="2400">
                <a:hlinkClick r:id="rId4" tooltip="Οδυσσέας"/>
              </a:rPr>
              <a:t>Οδυσσέας</a:t>
            </a:r>
            <a:r>
              <a:rPr lang="el-GR" sz="2400"/>
              <a:t> εμπιστεύθηκε «τα του οίκου του» όταν έφευγε για τον </a:t>
            </a:r>
            <a:r>
              <a:rPr lang="el-GR" sz="2400">
                <a:hlinkClick r:id="rId5" tooltip="Τρωικός πόλεμος"/>
              </a:rPr>
              <a:t>Τρωικό Πόλεμο</a:t>
            </a:r>
            <a:r>
              <a:rPr lang="el-GR" sz="2400"/>
              <a:t>. </a:t>
            </a:r>
          </a:p>
          <a:p>
            <a:pPr>
              <a:lnSpc>
                <a:spcPct val="130000"/>
              </a:lnSpc>
              <a:buFont typeface="Wingdings" pitchFamily="2" charset="2"/>
              <a:buNone/>
            </a:pPr>
            <a:r>
              <a:rPr lang="el-GR" sz="2400"/>
              <a:t>Τη μορφή του Μέντορα έπαιρνε η θεά </a:t>
            </a:r>
            <a:r>
              <a:rPr lang="el-GR" sz="2400">
                <a:hlinkClick r:id="rId6" tooltip="Αθηνά"/>
              </a:rPr>
              <a:t>Αθηνά</a:t>
            </a:r>
            <a:r>
              <a:rPr lang="el-GR" sz="2400"/>
              <a:t> σε πολλές περιστάσεις, όπως για να συνοδεύσει τον </a:t>
            </a:r>
            <a:r>
              <a:rPr lang="el-GR" sz="2400">
                <a:hlinkClick r:id="rId7" tooltip="Τηλέμαχος (μυθολογία)"/>
              </a:rPr>
              <a:t>Τηλέμαχο</a:t>
            </a:r>
            <a:r>
              <a:rPr lang="el-GR" sz="2400"/>
              <a:t> στην </a:t>
            </a:r>
            <a:r>
              <a:rPr lang="el-GR" sz="2400">
                <a:hlinkClick r:id="rId8" tooltip="Πύλος"/>
              </a:rPr>
              <a:t>Πύλο</a:t>
            </a:r>
            <a:r>
              <a:rPr lang="el-GR" sz="2400"/>
              <a:t> και στη </a:t>
            </a:r>
            <a:r>
              <a:rPr lang="el-GR" sz="2400">
                <a:hlinkClick r:id="rId9" tooltip="Αρχαία Σπάρτη"/>
              </a:rPr>
              <a:t>Σπάρτη</a:t>
            </a:r>
            <a:r>
              <a:rPr lang="el-GR" sz="2400"/>
              <a:t> σε αναζήτηση του πατέρα του, ή για να προστρέξει σε βοήθεια του Οδυσσέα κατά τη «μνηστηροφονία», δηλαδή την εξόντωση των μνηστήρων της </a:t>
            </a:r>
            <a:r>
              <a:rPr lang="el-GR" sz="2400">
                <a:hlinkClick r:id="rId10" tooltip="Πηνελόπη"/>
              </a:rPr>
              <a:t>Πηνελόπης</a:t>
            </a:r>
            <a:r>
              <a:rPr lang="el-GR" sz="2400"/>
              <a:t> (Από τη Βικιπαίδεια, την ελεύθερη εγκυκλοπαίδεια).</a:t>
            </a:r>
          </a:p>
        </p:txBody>
      </p:sp>
    </p:spTree>
  </p:cSld>
  <p:clrMapOvr>
    <a:masterClrMapping/>
  </p:clrMapOvr>
  <p:transition spd="slow" advTm="26144">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p:txBody>
          <a:bodyPr/>
          <a:lstStyle/>
          <a:p>
            <a:pPr>
              <a:lnSpc>
                <a:spcPct val="80000"/>
              </a:lnSpc>
            </a:pPr>
            <a:r>
              <a:rPr lang="el-GR" sz="2400"/>
              <a:t>Ο Μέντορας έχει περισσότερη εμπειρία από τους μαθητές, ειδικά στο ίδιο αντικείμενο σπουδών που υπηρετεί.</a:t>
            </a:r>
          </a:p>
          <a:p>
            <a:pPr>
              <a:lnSpc>
                <a:spcPct val="80000"/>
              </a:lnSpc>
            </a:pPr>
            <a:r>
              <a:rPr lang="el-GR" sz="2400"/>
              <a:t>Ο Μέντορας θα βρεθεί δίπλα στους μαθητές για να μοιραστεί τη «σοφία» του, τα λάθη του ενδεχομένως αλλά και τις επιτυχίες του.</a:t>
            </a:r>
          </a:p>
          <a:p>
            <a:pPr>
              <a:lnSpc>
                <a:spcPct val="80000"/>
              </a:lnSpc>
            </a:pPr>
            <a:r>
              <a:rPr lang="el-GR" sz="2400"/>
              <a:t>Είναι σημαντικό να σημειώσουμε ότι ο Μέντορας δεν εκπαιδεύει, δεν αξιολογεί και δεν εμπλέκεται στην καθημερινότητα του Mentee.</a:t>
            </a:r>
          </a:p>
          <a:p>
            <a:pPr>
              <a:lnSpc>
                <a:spcPct val="80000"/>
              </a:lnSpc>
            </a:pPr>
            <a:r>
              <a:rPr lang="el-GR" sz="2400"/>
              <a:t>Ποια είναι η ανταμοιβή του Μέντορα? Είναι μια σχέση που δουλεύει και προς τις δύο κατευθύνσεις διότι όπως οι μαθητές θα μαθαίνουν από το Μέντορα τους έτσι και εκείνος μαθαίνει από αυτούς.</a:t>
            </a:r>
          </a:p>
        </p:txBody>
      </p:sp>
      <p:sp>
        <p:nvSpPr>
          <p:cNvPr id="86020" name="Text Box 4"/>
          <p:cNvSpPr txBox="1">
            <a:spLocks noChangeArrowheads="1"/>
          </p:cNvSpPr>
          <p:nvPr/>
        </p:nvSpPr>
        <p:spPr bwMode="auto">
          <a:xfrm>
            <a:off x="990600" y="381000"/>
            <a:ext cx="6553200" cy="457200"/>
          </a:xfrm>
          <a:prstGeom prst="rect">
            <a:avLst/>
          </a:prstGeom>
          <a:noFill/>
          <a:ln w="9525" algn="ctr">
            <a:noFill/>
            <a:miter lim="800000"/>
            <a:headEnd/>
            <a:tailEnd/>
          </a:ln>
          <a:effectLst/>
        </p:spPr>
        <p:txBody>
          <a:bodyPr>
            <a:spAutoFit/>
          </a:bodyPr>
          <a:lstStyle/>
          <a:p>
            <a:pPr algn="ctr">
              <a:spcBef>
                <a:spcPct val="50000"/>
              </a:spcBef>
            </a:pPr>
            <a:r>
              <a:rPr lang="el-GR" sz="2400">
                <a:latin typeface="Tahoma" pitchFamily="34" charset="0"/>
              </a:rPr>
              <a:t>Τα γενικότερα χαρακτηριστικά του Μέντορα</a:t>
            </a:r>
            <a:r>
              <a:rPr lang="en-US" sz="2400">
                <a:latin typeface="Tahoma" pitchFamily="34" charset="0"/>
              </a:rPr>
              <a:t>:</a:t>
            </a:r>
            <a:r>
              <a:rPr lang="el-GR" sz="2400">
                <a:latin typeface="Tahoma" pitchFamily="34" charset="0"/>
              </a:rPr>
              <a:t> </a:t>
            </a:r>
          </a:p>
        </p:txBody>
      </p:sp>
    </p:spTree>
  </p:cSld>
  <p:clrMapOvr>
    <a:masterClrMapping/>
  </p:clrMapOvr>
  <p:transition spd="slow" advTm="2968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p:txBody>
          <a:bodyPr/>
          <a:lstStyle/>
          <a:p>
            <a:pPr>
              <a:lnSpc>
                <a:spcPct val="90000"/>
              </a:lnSpc>
            </a:pPr>
            <a:r>
              <a:rPr lang="el-GR" sz="2400"/>
              <a:t>Ακούει και ρωτάει πολύ, γιατί συνήθως ο μαθητής θα βρει μόνος του τη λύση όταν προηγηθούν οι σωστές ερωτήσεις</a:t>
            </a:r>
          </a:p>
          <a:p>
            <a:pPr>
              <a:lnSpc>
                <a:spcPct val="90000"/>
              </a:lnSpc>
            </a:pPr>
            <a:r>
              <a:rPr lang="el-GR" sz="2400"/>
              <a:t>Καθοδηγεί και μπορεί να συμβουλεύει, αλλά αφήνει πάντα ανοικτό το πεδίο λήψης της τελικής απόφασης στον μαθητή</a:t>
            </a:r>
          </a:p>
          <a:p>
            <a:pPr>
              <a:lnSpc>
                <a:spcPct val="90000"/>
              </a:lnSpc>
            </a:pPr>
            <a:r>
              <a:rPr lang="el-GR" sz="2400"/>
              <a:t>Επικεντρώνεται στη δράση και κάθε φορά στο τέλος της συνεδρίας μπορεί να ρωτήσει στο μαθητή τι ακριβώς θα κάνει και πότε</a:t>
            </a:r>
          </a:p>
          <a:p>
            <a:pPr>
              <a:lnSpc>
                <a:spcPct val="90000"/>
              </a:lnSpc>
              <a:buFont typeface="Wingdings" pitchFamily="2" charset="2"/>
              <a:buNone/>
            </a:pPr>
            <a:r>
              <a:rPr lang="el-GR" sz="2400"/>
              <a:t> (http://www.iforu.gr/index.php/el/how-it-all-started)</a:t>
            </a:r>
          </a:p>
        </p:txBody>
      </p:sp>
      <p:sp>
        <p:nvSpPr>
          <p:cNvPr id="87044" name="Text Box 4"/>
          <p:cNvSpPr txBox="1">
            <a:spLocks noChangeArrowheads="1"/>
          </p:cNvSpPr>
          <p:nvPr>
            <p:ph type="title"/>
          </p:nvPr>
        </p:nvSpPr>
        <p:spPr>
          <a:xfrm>
            <a:off x="457200" y="277813"/>
            <a:ext cx="8229600" cy="790575"/>
          </a:xfrm>
          <a:noFill/>
          <a:ln/>
        </p:spPr>
        <p:txBody>
          <a:bodyPr anchorCtr="1"/>
          <a:lstStyle/>
          <a:p>
            <a:pPr>
              <a:spcBef>
                <a:spcPct val="50000"/>
              </a:spcBef>
            </a:pPr>
            <a:r>
              <a:rPr lang="el-GR" sz="2700">
                <a:effectLst/>
              </a:rPr>
              <a:t>Ο ρόλος του Μέντορα</a:t>
            </a:r>
            <a:r>
              <a:rPr lang="en-US" sz="2700">
                <a:effectLst/>
              </a:rPr>
              <a:t>:</a:t>
            </a:r>
            <a:r>
              <a:rPr lang="el-GR" sz="2700"/>
              <a:t> </a:t>
            </a:r>
          </a:p>
        </p:txBody>
      </p:sp>
    </p:spTree>
  </p:cSld>
  <p:clrMapOvr>
    <a:masterClrMapping/>
  </p:clrMapOvr>
  <p:transition spd="slow" advTm="2264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55575"/>
            <a:ext cx="8229600" cy="1139825"/>
          </a:xfrm>
        </p:spPr>
        <p:txBody>
          <a:bodyPr/>
          <a:lstStyle/>
          <a:p>
            <a:r>
              <a:rPr lang="el-GR" sz="3600"/>
              <a:t>Μεθοδολογία</a:t>
            </a:r>
          </a:p>
        </p:txBody>
      </p:sp>
      <p:sp>
        <p:nvSpPr>
          <p:cNvPr id="74755" name="Rectangle 3"/>
          <p:cNvSpPr>
            <a:spLocks noGrp="1" noChangeArrowheads="1"/>
          </p:cNvSpPr>
          <p:nvPr>
            <p:ph type="body" idx="1"/>
          </p:nvPr>
        </p:nvSpPr>
        <p:spPr>
          <a:xfrm>
            <a:off x="228600" y="1295400"/>
            <a:ext cx="8686800" cy="5181600"/>
          </a:xfrm>
        </p:spPr>
        <p:txBody>
          <a:bodyPr/>
          <a:lstStyle/>
          <a:p>
            <a:pPr>
              <a:lnSpc>
                <a:spcPct val="90000"/>
              </a:lnSpc>
              <a:buFont typeface="Wingdings" pitchFamily="2" charset="2"/>
              <a:buNone/>
            </a:pPr>
            <a:r>
              <a:rPr lang="el-GR" sz="2400"/>
              <a:t>Μαθητές της Β`Λυκείου εθελοντικά δηλώνουν τη συμμετοχή τους στο τοπικό ΚΕ.ΣΥ.Π. ώστε να δημιουργηθούν μικρές και ευέλικτες ομάδες 5-8 μαθητών που θα επιλέξουν μαθητοκεντρικά να ενημερωθούν για συγκεκριμένο αντικείμενο σπουδών της Τριτοβάθμιας Εκπαίδευσης και θα υποστηριχθούν από εθελοντή εκπρόσωπο του εκπαιδευτικού προσωπικού του αντίστοιχου τμήματος. </a:t>
            </a:r>
            <a:endParaRPr lang="en-US" sz="2400"/>
          </a:p>
          <a:p>
            <a:pPr>
              <a:lnSpc>
                <a:spcPct val="90000"/>
              </a:lnSpc>
              <a:buFont typeface="Wingdings" pitchFamily="2" charset="2"/>
              <a:buNone/>
            </a:pPr>
            <a:r>
              <a:rPr lang="el-GR" sz="2400"/>
              <a:t>Ο εκπρόσωπος του εκπαιδευτικού προσωπικού του τμήματος λειτουργεί ως Μέντορας της ομάδας μαθητών που επέλεξε το τμήμα του, σύμφωνα </a:t>
            </a:r>
            <a:r>
              <a:rPr lang="el-GR" sz="2400" u="sng"/>
              <a:t>με το σχέδιο (Επίπεδο </a:t>
            </a:r>
            <a:r>
              <a:rPr lang="en-US" sz="2400" u="sng"/>
              <a:t>Mentoring</a:t>
            </a:r>
            <a:r>
              <a:rPr lang="el-GR" sz="2400" u="sng"/>
              <a:t>) και το χρονοδιάγραμμα που ο ίδιος μαζί με τους μαθητές θα συναποφασίσουν χωρίς να επηρεάζεται η τυπική παρουσία τους στο Λύκειο</a:t>
            </a:r>
            <a:r>
              <a:rPr lang="el-GR" sz="2400"/>
              <a:t>, χωρίς τυπικές-χρονικές δεσμεύσεις αλλά με ουσιαστικές παρεμβάσεις και συμμετοχές των μαθητών και φυσικά με τη σύμφωνη γνώμη των γονέων για τους ανήλικους. </a:t>
            </a:r>
          </a:p>
        </p:txBody>
      </p:sp>
    </p:spTree>
  </p:cSld>
  <p:clrMapOvr>
    <a:masterClrMapping/>
  </p:clrMapOvr>
  <p:transition spd="slow" advTm="5392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04800" y="1108075"/>
            <a:ext cx="8686800" cy="5445125"/>
          </a:xfrm>
        </p:spPr>
        <p:txBody>
          <a:bodyPr/>
          <a:lstStyle/>
          <a:p>
            <a:pPr>
              <a:lnSpc>
                <a:spcPct val="120000"/>
              </a:lnSpc>
              <a:buFont typeface="Wingdings" pitchFamily="2" charset="2"/>
              <a:buNone/>
            </a:pPr>
            <a:r>
              <a:rPr lang="el-GR" sz="2400"/>
              <a:t>Εκτός από την 1η συνάντηση γνωριμίας (Επίπεδο </a:t>
            </a:r>
            <a:r>
              <a:rPr lang="en-US" sz="2400"/>
              <a:t>Mentoring </a:t>
            </a:r>
            <a:r>
              <a:rPr lang="el-GR" sz="2400"/>
              <a:t>1) κατά την Ημέρα Μεντόρων Τριτοβάθμιας Εκπαίδευσης που θα οργανώνεται κεντρικά σε ετήσια βάση από την τοπική Διεύθυνση Δευτεροβάθμιας Εκπαίδευσης κάθε Νοέμβριο με σκοπό την αρχική ευαισθητοποίηση των συμμετεχόντων, η εξέλιξη του προγράμματος και η περαιτέρω υποστήριξη  (Επίπεδα </a:t>
            </a:r>
            <a:r>
              <a:rPr lang="en-US" sz="2400"/>
              <a:t>Mentoring</a:t>
            </a:r>
            <a:r>
              <a:rPr lang="el-GR" sz="2400"/>
              <a:t> 2 ή 3 όπως περιγράφονται παρακάτω) εναπόκεινται στην διάθεση προσφοράς του Μέντορα και στην αποδοχή της ομάδας των μαθητών. </a:t>
            </a:r>
          </a:p>
        </p:txBody>
      </p:sp>
    </p:spTree>
  </p:cSld>
  <p:clrMapOvr>
    <a:masterClrMapping/>
  </p:clrMapOvr>
  <p:transition spd="slow" advTm="40672">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0"/>
            <a:ext cx="8229600" cy="1139825"/>
          </a:xfrm>
        </p:spPr>
        <p:txBody>
          <a:bodyPr/>
          <a:lstStyle/>
          <a:p>
            <a:r>
              <a:rPr lang="el-GR" sz="3700">
                <a:effectLst/>
              </a:rPr>
              <a:t>Ετήσιο Χρονοδιάγραμμα ενεργειών</a:t>
            </a:r>
          </a:p>
        </p:txBody>
      </p:sp>
      <p:sp>
        <p:nvSpPr>
          <p:cNvPr id="77827" name="Rectangle 3"/>
          <p:cNvSpPr>
            <a:spLocks noGrp="1" noChangeArrowheads="1"/>
          </p:cNvSpPr>
          <p:nvPr>
            <p:ph type="body" idx="1"/>
          </p:nvPr>
        </p:nvSpPr>
        <p:spPr>
          <a:xfrm>
            <a:off x="457200" y="1371600"/>
            <a:ext cx="8229600" cy="4759325"/>
          </a:xfrm>
        </p:spPr>
        <p:txBody>
          <a:bodyPr/>
          <a:lstStyle/>
          <a:p>
            <a:pPr>
              <a:lnSpc>
                <a:spcPct val="110000"/>
              </a:lnSpc>
            </a:pPr>
            <a:r>
              <a:rPr lang="el-GR" sz="2400" u="sng"/>
              <a:t>Ιούλιος</a:t>
            </a:r>
            <a:r>
              <a:rPr lang="el-GR" sz="2400"/>
              <a:t>. Αποστολή της πρότασης από το τοπικό ΚΕ.ΣΥ.Π. διαμέσου της Διεύθυνσης Δευτεροβάθμιας Εκπαίδευσης προς τα Τριτοβάθμια Ιδρύματα του Νομού ή των όμορων Νομών</a:t>
            </a:r>
            <a:endParaRPr lang="el-GR" sz="2400" u="sng"/>
          </a:p>
          <a:p>
            <a:pPr>
              <a:lnSpc>
                <a:spcPct val="110000"/>
              </a:lnSpc>
            </a:pPr>
            <a:endParaRPr lang="el-GR" sz="2400" u="sng"/>
          </a:p>
          <a:p>
            <a:pPr>
              <a:lnSpc>
                <a:spcPct val="110000"/>
              </a:lnSpc>
            </a:pPr>
            <a:r>
              <a:rPr lang="el-GR" sz="2400" u="sng"/>
              <a:t>Έως τις 20 Σεπτεμβρίου</a:t>
            </a:r>
            <a:r>
              <a:rPr lang="el-GR" sz="2400"/>
              <a:t>. Συγκέντρωση θετικών απαντήσεων από τα τμήματα της Τριτοβάθμιας Εκπαίδευσης που ενδιαφέρονται να μετέχουν στο πρόγραμμα και δημιουργία σχετικής λίστας ανά Τριτοβάθμιο Ίδρυμα, από το ΚΕ.ΣΥ.Π. </a:t>
            </a:r>
          </a:p>
        </p:txBody>
      </p:sp>
    </p:spTree>
  </p:cSld>
  <p:clrMapOvr>
    <a:masterClrMapping/>
  </p:clrMapOvr>
  <p:transition spd="slow" advTm="41616">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457200" y="685800"/>
            <a:ext cx="8229600" cy="5445125"/>
          </a:xfrm>
        </p:spPr>
        <p:txBody>
          <a:bodyPr/>
          <a:lstStyle/>
          <a:p>
            <a:pPr>
              <a:lnSpc>
                <a:spcPct val="110000"/>
              </a:lnSpc>
            </a:pPr>
            <a:r>
              <a:rPr lang="el-GR" sz="2400" u="sng"/>
              <a:t>Αρχές Οκτωβρίου</a:t>
            </a:r>
            <a:r>
              <a:rPr lang="el-GR" sz="2400"/>
              <a:t>. Αποστολή της λίστας τμημάτων ανά Τριτοβάθμιο Ίδρυμα και της πρόσκληση εκδήλωσης ενδιαφέροντος από το ΚΕ.ΣΥ.Π. προς τις Β` τάξεις των Λυκείου ευθύνης του σχετικά με την συμμετοχή μαθητών. </a:t>
            </a:r>
          </a:p>
          <a:p>
            <a:pPr>
              <a:lnSpc>
                <a:spcPct val="110000"/>
              </a:lnSpc>
            </a:pPr>
            <a:endParaRPr lang="el-GR" sz="2400"/>
          </a:p>
          <a:p>
            <a:pPr>
              <a:lnSpc>
                <a:spcPct val="110000"/>
              </a:lnSpc>
            </a:pPr>
            <a:r>
              <a:rPr lang="el-GR" sz="2400"/>
              <a:t>Επικοινωνία του συμβούλου Σ.Ε.Π. του ΚΕ.ΣΥ.Π. με τους συνδέσμους Λυκείων, μαθητές και γονείς που επιθυμούν περαιτέρω ενημέρωση, και επίσκεψή του στα κατά τόπους στα Λύκεια. Για τα τμήματα της Τριτοβάθμιας Εκπαίδευσης που παρουσιάζεται μεγαλύτερη αριθμητική συμμετοχή άνω των 8 μαθητών θα ακολουθήσει κλήρωση ή άλλος τρόπος επιλογής.</a:t>
            </a:r>
          </a:p>
        </p:txBody>
      </p:sp>
    </p:spTree>
  </p:cSld>
  <p:clrMapOvr>
    <a:masterClrMapping/>
  </p:clrMapOvr>
  <p:transition spd="slow" advTm="48080">
    <p:wipe dir="r"/>
  </p:transition>
  <p:timing>
    <p:tnLst>
      <p:par>
        <p:cTn id="1" dur="indefinite" restart="never" nodeType="tmRoot"/>
      </p:par>
    </p:tnLst>
  </p:timing>
</p:sld>
</file>

<file path=ppt/theme/theme1.xml><?xml version="1.0" encoding="utf-8"?>
<a:theme xmlns:a="http://schemas.openxmlformats.org/drawingml/2006/main" name="Ισορροπία">
  <a:themeElements>
    <a:clrScheme name="Ισορροπία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Ισορροπία">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Ισορροπία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Ισορροπία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Ισορροπία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Ισορροπία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Ισορροπία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Ισορροπία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Ισορροπία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Ισορροπία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Ισορροπία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1718</TotalTime>
  <Words>1436</Words>
  <Application>Microsoft PowerPoint</Application>
  <PresentationFormat>On-screen Show (4:3)</PresentationFormat>
  <Paragraphs>73</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Tahoma</vt:lpstr>
      <vt:lpstr>Wingdings</vt:lpstr>
      <vt:lpstr>Times New Roman</vt:lpstr>
      <vt:lpstr>TimesTen-Italic</vt:lpstr>
      <vt:lpstr>TimesTen-Bold</vt:lpstr>
      <vt:lpstr>TimesTen-Roman</vt:lpstr>
      <vt:lpstr>MTSY</vt:lpstr>
      <vt:lpstr>Ισορροπία</vt:lpstr>
      <vt:lpstr>Ε Π Ι Σ Τ Η Μ Ο Ν Ι Κ Ο    Σ Υ Ν Ε Δ Ρ Ι Ο  “ Η συμβουλευτική σταδιοδρομίας στη μεταμοντέρνα εποχή: έρευνα και συμβουλευτική πρακτική”  23 &amp; 24 Νοεμβρίου 2013  ΕΟΠΠΕΠ - ΕΛΕΣΥΠ  Τίτλος εργασίας:  Μέντορες Τριτοβάθμιας Εκπαίδευσης σε μαθητές/τριες Β` Λυκείου </vt:lpstr>
      <vt:lpstr>Slide 2</vt:lpstr>
      <vt:lpstr>Λίγα λόγια για τον Μέντορα</vt:lpstr>
      <vt:lpstr>Slide 4</vt:lpstr>
      <vt:lpstr>Ο ρόλος του Μέντορα: </vt:lpstr>
      <vt:lpstr>Μεθοδολογία</vt:lpstr>
      <vt:lpstr>Slide 7</vt:lpstr>
      <vt:lpstr>Ετήσιο Χρονοδιάγραμμα ενεργειών</vt:lpstr>
      <vt:lpstr>Slide 9</vt:lpstr>
      <vt:lpstr>Slide 10</vt:lpstr>
      <vt:lpstr>Slide 11</vt:lpstr>
      <vt:lpstr>Slide 12</vt:lpstr>
      <vt:lpstr>Slide 13</vt:lpstr>
      <vt:lpstr>Slide 14</vt:lpstr>
      <vt:lpstr>Επίλογος   Το πρόγραμμα Μέντορες Τριτοβάθμιας Εκπαίδευσης για μαθητές/τριες της Β` Λυκείου αποτελεί δείγμα εξαιρετικής συνεργασίας εκπαιδευτικών φορέων και λειτουργίας του κρατικού μηχανισμού με μοναδικό γνώμονα τη βελτίωση των παρεχόμενων υπηρεσιών μας προς το κοινωνικό σύνολο. Οι συντελεστές που μετείχαν, εργάστηκαν με μόνο κριτήριο τη διάθεση και την προσφορά, υπεράνω των καθημερινών εργασιακών υποχρεώσεων και από την δράση τους διαφαίνεται ότι όταν αναδεικνύεται κοινός στόχος που αποτελεί συλλογική ανάγκη, δημιουργούνται οι κατάλληλες συνθήκες δράσης που μας οδηγούν σε επιτυχή αποτελέσματα.</vt:lpstr>
      <vt:lpstr>Ενδεικτική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RANY win 8</dc:creator>
  <cp:lastModifiedBy>RANY win 8</cp:lastModifiedBy>
  <cp:revision>51</cp:revision>
  <cp:lastPrinted>1601-01-01T00:00:00Z</cp:lastPrinted>
  <dcterms:created xsi:type="dcterms:W3CDTF">1601-01-01T00:00:00Z</dcterms:created>
  <dcterms:modified xsi:type="dcterms:W3CDTF">2014-02-08T15:36:05Z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