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60" r:id="rId5"/>
    <p:sldId id="272" r:id="rId6"/>
    <p:sldId id="262" r:id="rId7"/>
    <p:sldId id="267" r:id="rId8"/>
    <p:sldId id="266" r:id="rId9"/>
    <p:sldId id="274" r:id="rId10"/>
    <p:sldId id="275" r:id="rId11"/>
    <p:sldId id="276" r:id="rId12"/>
    <p:sldId id="277" r:id="rId13"/>
    <p:sldId id="278" r:id="rId14"/>
  </p:sldIdLst>
  <p:sldSz cx="9144000" cy="6858000" type="screen4x3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B8D38-4A27-42E9-A68B-F83252B6E0C6}" type="datetimeFigureOut">
              <a:rPr lang="el-GR" smtClean="0"/>
              <a:pPr/>
              <a:t>8/2/2014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11B4DF-DFE3-4F89-B1F8-4DF4B23E875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1</a:t>
            </a:fld>
            <a:endParaRPr lang="el-G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10</a:t>
            </a:fld>
            <a:endParaRPr lang="el-GR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11</a:t>
            </a:fld>
            <a:endParaRPr lang="el-GR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12</a:t>
            </a:fld>
            <a:endParaRPr lang="el-GR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13</a:t>
            </a:fld>
            <a:endParaRPr lang="el-G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2</a:t>
            </a:fld>
            <a:endParaRPr lang="el-G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3</a:t>
            </a:fld>
            <a:endParaRPr lang="el-G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4</a:t>
            </a:fld>
            <a:endParaRPr lang="el-G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5</a:t>
            </a:fld>
            <a:endParaRPr lang="el-G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6</a:t>
            </a:fld>
            <a:endParaRPr lang="el-G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7</a:t>
            </a:fld>
            <a:endParaRPr lang="el-G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8</a:t>
            </a:fld>
            <a:endParaRPr lang="el-G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11B4DF-DFE3-4F89-B1F8-4DF4B23E875E}" type="slidenum">
              <a:rPr lang="el-GR" smtClean="0"/>
              <a:pPr/>
              <a:t>9</a:t>
            </a:fld>
            <a:endParaRPr lang="el-G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/>
          </a:p>
        </p:txBody>
      </p:sp>
      <p:sp>
        <p:nvSpPr>
          <p:cNvPr id="4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05FA0-EFD3-4272-8618-AD19183CE682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5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69A039-5AE6-4657-9939-666C28D15D44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38707C-87A1-4067-B8E2-B45691587359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80B74-263F-4111-84CE-23DABF5F8A8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67BB6-F393-4D70-AC07-7C0ED36AB063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67F16-43A5-478A-BCC0-A20B65C53A6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8AE3-17C2-49E6-ABC7-24A69863DD4A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5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551AA-294F-43E5-96EE-2A4F2E5FA84F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F3C02-729C-45F0-9CBC-223E8003812C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B94AC-6798-4AEB-815F-FF9360FDC04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01A1D-3526-4CAE-A23A-52CB34E19DC4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B35D-B04A-4D7C-A233-B1669C0725E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99F55-E2E6-4F00-85EF-B04D662367EA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8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9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54510-3585-4442-BEE7-E7E6B178481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45AA43-10F3-481F-ADA7-D15F24752744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4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5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6EEE3-6C74-4B28-B432-EAFEC3044DF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7A007-AF0A-4DD7-9916-E915A9367EE6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3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4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3B8CF-2C42-4683-B3FC-B7172179BEA8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1BFF-A7B9-4F0E-AB81-CC0E715A9D4F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6" name="21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7" name="17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73F746-A39B-46FC-9F28-4831FEE4A4C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Ψαλίδισμα και στρογγύλεμα μίας γωνίας του ορθογωνίου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5 - Ορθογώνιο τρίγωνο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6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l-GR" smtClean="0"/>
              <a:t>Kλικ για επεξεργασία του τίτλου</a:t>
            </a:r>
            <a:endParaRPr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l-GR" noProof="0" dirty="0" smtClean="0"/>
              <a:t>Κάντε κλικ στο εικονίδιο για να προσθέσετε μια εικόνα</a:t>
            </a:r>
            <a:endParaRPr lang="en-US" noProof="0" dirty="0"/>
          </a:p>
        </p:txBody>
      </p:sp>
      <p:sp>
        <p:nvSpPr>
          <p:cNvPr id="9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EDF11-EC0E-465F-86EC-30D14334DEA9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10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1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A4A8F-02AF-4CF8-8AF2-BD8B4115127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028" name="8 - Θέση τίτλου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του τίτλου</a:t>
            </a:r>
            <a:endParaRPr lang="en-US" smtClean="0"/>
          </a:p>
        </p:txBody>
      </p:sp>
      <p:sp>
        <p:nvSpPr>
          <p:cNvPr id="1029" name="29 - Θέση κειμένου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smtClean="0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E68B8D-7BC8-42F7-BB9A-F20EE0DAEDA4}" type="datetimeFigureOut">
              <a:rPr lang="el-GR"/>
              <a:pPr>
                <a:defRPr/>
              </a:pPr>
              <a:t>8/2/2014</a:t>
            </a:fld>
            <a:endParaRPr lang="el-GR" dirty="0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 dirty="0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BEEF740-B445-4174-855A-512FCEB3432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  <p:grpSp>
        <p:nvGrpSpPr>
          <p:cNvPr id="1033" name="1 - Ομάδα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9" r:id="rId2"/>
    <p:sldLayoutId id="2147483828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9" r:id="rId9"/>
    <p:sldLayoutId id="2147483825" r:id="rId10"/>
    <p:sldLayoutId id="21474838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60648"/>
            <a:ext cx="7772400" cy="3672408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/>
            </a:r>
            <a:br>
              <a:rPr lang="el-GR" sz="4000" dirty="0" smtClean="0"/>
            </a:br>
            <a:r>
              <a:rPr lang="el-GR" sz="4000" dirty="0" smtClean="0"/>
              <a:t>Μοντέρνες και μεταμοντέρνες θεωρήσεις της Συμβουλευτικής της</a:t>
            </a:r>
            <a:br>
              <a:rPr lang="el-GR" sz="4000" dirty="0" smtClean="0"/>
            </a:br>
            <a:r>
              <a:rPr lang="el-GR" sz="4000" dirty="0" smtClean="0"/>
              <a:t>Σταδιοδρομίας: Μια αποτελεσματική συνύπαρξη στη θεωρία, έρευνα και πράξη</a:t>
            </a:r>
            <a:br>
              <a:rPr lang="el-GR" sz="4000" dirty="0" smtClean="0"/>
            </a:br>
            <a:endParaRPr lang="el-GR" sz="4000" dirty="0"/>
          </a:p>
        </p:txBody>
      </p:sp>
      <p:sp>
        <p:nvSpPr>
          <p:cNvPr id="5123" name="2 - Υπότιτλος"/>
          <p:cNvSpPr>
            <a:spLocks noGrp="1"/>
          </p:cNvSpPr>
          <p:nvPr>
            <p:ph type="subTitle" idx="1"/>
          </p:nvPr>
        </p:nvSpPr>
        <p:spPr>
          <a:xfrm>
            <a:off x="533400" y="3933825"/>
            <a:ext cx="7854950" cy="1727200"/>
          </a:xfrm>
        </p:spPr>
        <p:txBody>
          <a:bodyPr/>
          <a:lstStyle/>
          <a:p>
            <a:pPr marR="0" eaLnBrk="1" hangingPunct="1"/>
            <a:r>
              <a:rPr lang="el-GR" sz="2800" b="1" dirty="0" smtClean="0"/>
              <a:t>Σπύρος Κρίβας, καθηγ. Παιδαγωγικής και Συμβουλευτικής</a:t>
            </a:r>
          </a:p>
          <a:p>
            <a:pPr marR="0" eaLnBrk="1" hangingPunct="1"/>
            <a:r>
              <a:rPr lang="el-GR" sz="2800" b="1" dirty="0" smtClean="0"/>
              <a:t>Παιδαγωγικό Τμήμα Δημ. Εκπαίδευσης Παν. </a:t>
            </a:r>
            <a:r>
              <a:rPr lang="el-GR" b="1" dirty="0" smtClean="0"/>
              <a:t>Πατρών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143008"/>
          </a:xfrm>
        </p:spPr>
        <p:txBody>
          <a:bodyPr/>
          <a:lstStyle/>
          <a:p>
            <a:pPr algn="ctr"/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Κομβικές θέσεις των δύο </a:t>
            </a:r>
            <a:r>
              <a:rPr lang="el-GR" sz="4000" dirty="0" err="1" smtClean="0">
                <a:latin typeface="Times New Roman" pitchFamily="18" charset="0"/>
                <a:cs typeface="Times New Roman" pitchFamily="18" charset="0"/>
              </a:rPr>
              <a:t>παρα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-δειγμάτων </a:t>
            </a: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39552" y="1571612"/>
            <a:ext cx="8229600" cy="5286388"/>
          </a:xfrm>
        </p:spPr>
        <p:txBody>
          <a:bodyPr/>
          <a:lstStyle/>
          <a:p>
            <a:r>
              <a:rPr lang="el-GR" dirty="0" smtClean="0"/>
              <a:t>Μοντέρνο παράδειγμα: Στο βαθμό που ένας επιστημονικός χώρος μπορεί να αξιολογήσει τα ερευνητικά του δεδομένα και αποτελέσματα εμπειρικά, με μαθηματικούς/ποσοτικούς όρους, τόσο μεγαλύτερη αξία και εγκυρότητα έχουν. Έμφαση στην μοναδική αλήθεια, την απόδειξη, την ορθολογικότητα, στην αντικειμενικότητα.</a:t>
            </a:r>
          </a:p>
          <a:p>
            <a:pPr>
              <a:buNone/>
            </a:pPr>
            <a:r>
              <a:rPr lang="el-GR" dirty="0" smtClean="0"/>
              <a:t>Συμβουλευτική για τη Σταδιοδρομία: Θετικιστικός, ποσοτικός  ( αντικειμενικός )προσανατολισμός</a:t>
            </a:r>
          </a:p>
          <a:p>
            <a:r>
              <a:rPr lang="el-GR" dirty="0" smtClean="0"/>
              <a:t>Μεταμοντέρνο παράδειγμα:  Έμφαση  στην υποκειμενικότητα, στην αβεβαιότητα, στην πολύμορφη και όχι μοναδική ( αποδεικνυόμενη, μετρήσιμη ) αλήθεια , στην πολυπλοκότητα, στην ερμηνεία και στη</a:t>
            </a:r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 ( Συνέχεια)</a:t>
            </a: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 στη διαμεσολάβηση του πλαισίου.</a:t>
            </a:r>
          </a:p>
          <a:p>
            <a:pPr>
              <a:buNone/>
            </a:pPr>
            <a:r>
              <a:rPr lang="el-GR" dirty="0" smtClean="0"/>
              <a:t>Συμβουλευτική για τη Σταδιοδρομία: Ποιοτικός, ερμηνευτικός, αφηγηματικό ς προσανατολισμός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666444"/>
          </a:xfrm>
        </p:spPr>
        <p:txBody>
          <a:bodyPr/>
          <a:lstStyle/>
          <a:p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Συνέργεια των δύο παραδειγμάτων στη θεωρία, έρευνα και πράξη της Συμβουλευτικής της Σταδιοδρομίας</a:t>
            </a: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429156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Οι διαφορές μεταξύ των θεωρήσεων είναι ευδιάκριτες: Διαφορετική φιλοσοφία και θεωρητική προέλευση.</a:t>
            </a:r>
          </a:p>
          <a:p>
            <a:pPr>
              <a:buNone/>
            </a:pPr>
            <a:r>
              <a:rPr lang="el-GR" dirty="0" smtClean="0"/>
              <a:t>Θα διατηρήσουμε αυτή τη διάκριση; Όχι. </a:t>
            </a:r>
          </a:p>
          <a:p>
            <a:pPr>
              <a:buNone/>
            </a:pPr>
            <a:r>
              <a:rPr lang="el-GR" dirty="0" smtClean="0"/>
              <a:t>Συνέργεια  και  αλληλοσυμπλήρωση στη θεωρία, έρευνα και πράξη.</a:t>
            </a:r>
          </a:p>
          <a:p>
            <a:pPr>
              <a:buNone/>
            </a:pPr>
            <a:r>
              <a:rPr lang="el-GR" u="sng" dirty="0" smtClean="0"/>
              <a:t>Στη θεωρία</a:t>
            </a:r>
          </a:p>
          <a:p>
            <a:r>
              <a:rPr lang="el-GR" dirty="0" smtClean="0"/>
              <a:t>Ανεπαρκής η παραμονή στη γραμμική , αιτιώδη εξέταση της ανάπτυξης της σταδιοδρομίας υπό τις σύγχρονες </a:t>
            </a:r>
            <a:r>
              <a:rPr lang="el-GR" dirty="0" err="1" smtClean="0"/>
              <a:t>κοινωνικο</a:t>
            </a:r>
            <a:r>
              <a:rPr lang="el-GR" dirty="0" smtClean="0"/>
              <a:t>-οικονομικές συνθήκες και στη λογική του </a:t>
            </a:r>
            <a:r>
              <a:rPr lang="en-US" dirty="0" smtClean="0"/>
              <a:t>matching.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652448"/>
          </a:xfrm>
        </p:spPr>
        <p:txBody>
          <a:bodyPr/>
          <a:lstStyle/>
          <a:p>
            <a:pPr algn="ctr"/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( Συνέχεια)</a:t>
            </a: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429263"/>
          </a:xfrm>
        </p:spPr>
        <p:txBody>
          <a:bodyPr/>
          <a:lstStyle/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Τα ψυχομετρικά κριτήρια είναι συχνά προβληματικά σε διαφορετικά κοινωνικά και πολιτιστικά πλαίσια</a:t>
            </a:r>
          </a:p>
          <a:p>
            <a:pPr>
              <a:buNone/>
            </a:pP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Στην έρευνα</a:t>
            </a:r>
          </a:p>
          <a:p>
            <a:pPr>
              <a:buNone/>
            </a:pP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Ανάγκη χρήσεις μεικτών μεθοδολογιών και μεθόδων.</a:t>
            </a:r>
          </a:p>
          <a:p>
            <a:pPr>
              <a:buNone/>
            </a:pPr>
            <a:endParaRPr lang="el-GR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l-GR" u="sng" dirty="0" smtClean="0">
                <a:latin typeface="Times New Roman" pitchFamily="18" charset="0"/>
                <a:cs typeface="Times New Roman" pitchFamily="18" charset="0"/>
              </a:rPr>
              <a:t>Στη πράξη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Συμβολή της συνέργειας στη συμβουλευτική ατόμων διαφορετικής πολιτισμικής καταγωγής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Με τη μετακίνηση από την αποκλειστικότητα των ψυχομετρικών εργαλείων αναγνωρίζεται και αξιοποιείται το κοινωνικό και ιστορικό υπόβαθρο των συμβουλευόμενων</a:t>
            </a:r>
            <a:r>
              <a:rPr lang="el-GR" dirty="0" smtClean="0"/>
              <a:t>.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851"/>
            <a:ext cx="8229600" cy="56391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Δομή της εισήγησης</a:t>
            </a:r>
            <a:endParaRPr lang="el-GR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142984"/>
            <a:ext cx="8229600" cy="5715016"/>
          </a:xfrm>
        </p:spPr>
        <p:txBody>
          <a:bodyPr>
            <a:normAutofit fontScale="400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Εισαγωγή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Η ανάδυση των μεταμοντέρνων προσεγγίσεων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Η επίδραση των αλλαγών στον κόσμο της εργασίας στον τρόπο ζωής των ανθρώπων, στην αντίληψη για τη σταδιοδρομία.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Συνοπτική επισκόπηση της σχέσης των κοινωνικοοικονομικών εξελίξεων από τις αρχές του 20</a:t>
            </a:r>
            <a:r>
              <a:rPr lang="el-GR" sz="7000" baseline="30000" dirty="0" smtClean="0">
                <a:latin typeface="Times New Roman" pitchFamily="18" charset="0"/>
                <a:cs typeface="Times New Roman" pitchFamily="18" charset="0"/>
              </a:rPr>
              <a:t>ου</a:t>
            </a: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 αι. μέχρι σήμερα με την ανάπτυξη αντιστοίχων μοντέλων συμβουλευτικής για τη Σταδιοδρομία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Το επιστημολογικό υπόβαθρο των μοντέρνων και μεταμοντέρνων  παραδειγμάτων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l-GR" sz="7000" dirty="0" smtClean="0">
                <a:latin typeface="Times New Roman" pitchFamily="18" charset="0"/>
                <a:cs typeface="Times New Roman" pitchFamily="18" charset="0"/>
              </a:rPr>
              <a:t>Η σημασία της συνέργιας των δύο παραδειγμάτων ση θεωρία, έρευνα και πράξη της Συμβουλευτικής της Σταδιοδρομίας,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l-GR" sz="70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l-GR" sz="7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- Τίτλος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792088"/>
          </a:xfrm>
        </p:spPr>
        <p:txBody>
          <a:bodyPr/>
          <a:lstStyle/>
          <a:p>
            <a:pPr algn="ctr" eaLnBrk="1" hangingPunct="1"/>
            <a:r>
              <a:rPr lang="el-GR" dirty="0" smtClean="0"/>
              <a:t/>
            </a:r>
            <a:br>
              <a:rPr lang="el-GR" dirty="0" smtClean="0"/>
            </a:b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Η ανάδυση των μεταμοντέρνων προσεγγίσεων</a:t>
            </a:r>
            <a:endParaRPr lang="el-GR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1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904655"/>
          </a:xfrm>
        </p:spPr>
        <p:txBody>
          <a:bodyPr/>
          <a:lstStyle/>
          <a:p>
            <a:pPr algn="just" eaLnBrk="1" hangingPunct="1">
              <a:buNone/>
            </a:pPr>
            <a:r>
              <a:rPr lang="el-GR" sz="2800" u="sng" dirty="0" smtClean="0">
                <a:latin typeface="Times New Roman" pitchFamily="18" charset="0"/>
                <a:cs typeface="Times New Roman" pitchFamily="18" charset="0"/>
              </a:rPr>
              <a:t>Συνθήκες ανάδυσης</a:t>
            </a:r>
          </a:p>
          <a:p>
            <a:pPr algn="just" eaLnBrk="1" hangingPunct="1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Δυσκολία  προκαθορισμού των παραγόντων, που συγ-καθορίζουν την επιτυχία στη διαμόρφωση της  σταδιοδρομίας στο πλαίσιο του σχεδιασμού ζωής.</a:t>
            </a:r>
          </a:p>
          <a:p>
            <a:pPr algn="just" eaLnBrk="1" hangingPunct="1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Το τέλος της εποχής της προδιαγεγραμμένης κατά παράδοση μετάβασης από το σχολείο στον κόσμο της εργασίας .</a:t>
            </a:r>
          </a:p>
          <a:p>
            <a:pPr algn="just" eaLnBrk="1" hangingPunct="1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Η ανεπάρκεια του « αντικειμενικού» ελέγχου και της «αντικειμενικής» μέτρησης ενδιαφερόντων, 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προσω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2800" dirty="0" err="1" smtClean="0">
                <a:latin typeface="Times New Roman" pitchFamily="18" charset="0"/>
                <a:cs typeface="Times New Roman" pitchFamily="18" charset="0"/>
              </a:rPr>
              <a:t>πικότητας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και αξιών.</a:t>
            </a:r>
          </a:p>
          <a:p>
            <a:pPr algn="just" eaLnBrk="1" hangingPunct="1"/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Ανάγκη τα άτομα να αναλάβουν την ευθύνη για τη ζωή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74320" indent="-274320" eaLnBrk="1" fontAlgn="auto" hangingPunct="1">
              <a:spcAft>
                <a:spcPts val="0"/>
              </a:spcAft>
              <a:defRPr/>
            </a:pPr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Η επίδραση των αλλαγών στον κόσμο της εργασίας στον τρόπο ζωής των ανθρώπων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989138"/>
            <a:ext cx="8229600" cy="4464050"/>
          </a:xfrm>
        </p:spPr>
        <p:txBody>
          <a:bodyPr>
            <a:normAutofit fontScale="85000" lnSpcReduction="20000"/>
          </a:bodyPr>
          <a:lstStyle/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Δραστικές αλλαγές στη ζωή των ανθρώπων και στο σχεδιασμό της σταδιοδρομίας: Ραγδαίες κοινωνικο-οικονομικές εξελίξεις, ανάπτυξη της τεχνολογίας, έκρηξη της πληροφορίας.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Σπάνια η παραμονή στην ίδια εργασία δια βίου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Ανάδυση νέων διεξόδων σταδιοδρομίας-απαίτηση νέων ικανοτήτων και δεξιοτήτων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Νέες απατήσεις για τη Συμβουλευτική της 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Σταδιο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l-GR" sz="3000" dirty="0" err="1" smtClean="0">
                <a:latin typeface="Times New Roman" pitchFamily="18" charset="0"/>
                <a:cs typeface="Times New Roman" pitchFamily="18" charset="0"/>
              </a:rPr>
              <a:t>δρομίας</a:t>
            </a:r>
            <a:r>
              <a:rPr lang="el-GR" sz="3000" dirty="0" smtClean="0">
                <a:latin typeface="Times New Roman" pitchFamily="18" charset="0"/>
                <a:cs typeface="Times New Roman" pitchFamily="18" charset="0"/>
              </a:rPr>
              <a:t>, εάν θέλει να διατηρηθεί αποτελεσματική και χρήσιμη για άτομα και ομάδες στην μεταμοντέρνα εποχή, αλλά και να χρησιμοποιηθεί ως ουσιαστικό εργαλείο κοινωνικής δικαιοσύνης.</a:t>
            </a:r>
          </a:p>
          <a:p>
            <a:pPr marL="514350" indent="-51435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el-GR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52514"/>
          </a:xfrm>
        </p:spPr>
        <p:txBody>
          <a:bodyPr/>
          <a:lstStyle/>
          <a:p>
            <a:pPr algn="ctr"/>
            <a:r>
              <a:rPr lang="el-GR" sz="4400" dirty="0" smtClean="0">
                <a:latin typeface="Times New Roman" pitchFamily="18" charset="0"/>
                <a:cs typeface="Times New Roman" pitchFamily="18" charset="0"/>
              </a:rPr>
              <a:t>Κατανόηση του όρου Σταδιοδρομία</a:t>
            </a:r>
            <a:endParaRPr lang="el-GR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389437"/>
          </a:xfrm>
        </p:spPr>
        <p:txBody>
          <a:bodyPr/>
          <a:lstStyle/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Από την παραδοσιακή αντίληψη ως μορφώματος αναδυόμενου και μετρούμενου με αντικειμενικά κριτήρια στην αντίληψη της σταδιοδρομίας ως υποκειμενικού μορφώματος</a:t>
            </a:r>
            <a:endParaRPr lang="el-G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- Τίτλος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00132"/>
          </a:xfrm>
        </p:spPr>
        <p:txBody>
          <a:bodyPr/>
          <a:lstStyle/>
          <a:p>
            <a:pPr algn="ctr"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Ενδείξεις που σηματοδοτούν το πέρασμα της συμβουλευτικής της σταδιοδρομίας στην μεταμοντέρνα εποχή</a:t>
            </a:r>
          </a:p>
        </p:txBody>
      </p:sp>
      <p:sp>
        <p:nvSpPr>
          <p:cNvPr id="11267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1571611"/>
            <a:ext cx="8229600" cy="5286389"/>
          </a:xfrm>
        </p:spPr>
        <p:txBody>
          <a:bodyPr/>
          <a:lstStyle/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Θεώρηση της σταδιοδρομίας όχι ως μιας διαβίου κατάστασης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Ανάδυση και αποδοχή της διαφορετικότητας</a:t>
            </a:r>
          </a:p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Μετακίνηση από τον θετικισμό  σε περισσότερο υποκειμενικές προσεγγίσεις </a:t>
            </a:r>
          </a:p>
          <a:p>
            <a:pPr eaLnBrk="1" hangingPunct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Μετακίνηση λόγω του ευμετάβλητου κόσμου της εργασίας προς τη συμβουλευτική για το σχεδιασμό ζωής 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( life designing)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και αναγνώριση της σημαντικότητας της αφήγησης του ατόμου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el-GR" sz="28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- Τίτλος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796907"/>
          </a:xfrm>
        </p:spPr>
        <p:txBody>
          <a:bodyPr/>
          <a:lstStyle/>
          <a:p>
            <a:pPr algn="ctr" eaLnBrk="1" hangingPunct="1"/>
            <a:r>
              <a:rPr lang="el-GR" sz="4000" dirty="0" smtClean="0">
                <a:latin typeface="Times New Roman" pitchFamily="18" charset="0"/>
                <a:cs typeface="Times New Roman" pitchFamily="18" charset="0"/>
              </a:rPr>
              <a:t>Συνέχεια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68980"/>
          </a:xfrm>
        </p:spPr>
        <p:txBody>
          <a:bodyPr>
            <a:noAutofit/>
          </a:bodyPr>
          <a:lstStyle/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Τάση παροχής βοήθειας στους ανθρώπους να δώσουν νόημα στη ζωή τους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Στενότερη σχέση μεταξύ της ανάπτυξης και της « κατασκευής»  με την προσωπική ανάπτυξη σταδιοδρομίας</a:t>
            </a:r>
          </a:p>
          <a:p>
            <a:pPr eaLnBrk="1" hangingPunct="1"/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Συνδυασμός αντικειμενικών και υποκειμενικών τεχνικών κατά τη συμβουλευτική παρέμβαση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- Τίτλος"/>
          <p:cNvSpPr>
            <a:spLocks noGrp="1"/>
          </p:cNvSpPr>
          <p:nvPr>
            <p:ph type="title"/>
          </p:nvPr>
        </p:nvSpPr>
        <p:spPr>
          <a:xfrm>
            <a:off x="457200" y="704851"/>
            <a:ext cx="8229600" cy="652448"/>
          </a:xfrm>
        </p:spPr>
        <p:txBody>
          <a:bodyPr/>
          <a:lstStyle/>
          <a:p>
            <a:pPr algn="ctr" eaLnBrk="1" hangingPunct="1"/>
            <a:r>
              <a:rPr lang="el-GR" dirty="0" smtClean="0"/>
              <a:t>(Συνέχεια)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7"/>
            <a:ext cx="8229600" cy="5024452"/>
          </a:xfrm>
        </p:spPr>
        <p:txBody>
          <a:bodyPr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buNone/>
              <a:defRPr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Μετακίνηση από τον « ψυχομετρικό εαυτό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psychometric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self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προς ένα « εμπλεκόμενο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δραστηριοποιούμενο 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agentic self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) ,« αφηγούμενο εαυτό ( </a:t>
            </a:r>
            <a:r>
              <a:rPr lang="de-DE" sz="3200" dirty="0" smtClean="0">
                <a:latin typeface="Times New Roman" pitchFamily="18" charset="0"/>
                <a:cs typeface="Times New Roman" pitchFamily="18" charset="0"/>
              </a:rPr>
              <a:t>storied self)</a:t>
            </a: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 και «πολυφωνικό» εαυτό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Στροφή και προτίμηση της αυτοβιογραφίας και ης σηματοδότησης  έναντι στα ψυχομετρικά κριτήρια.</a:t>
            </a:r>
          </a:p>
          <a:p>
            <a:pPr marL="514350" indent="-514350" eaLnBrk="1" fontAlgn="auto" hangingPunct="1">
              <a:spcAft>
                <a:spcPts val="0"/>
              </a:spcAft>
              <a:buClr>
                <a:schemeClr val="accent3"/>
              </a:buClr>
              <a:defRPr/>
            </a:pPr>
            <a:r>
              <a:rPr lang="el-GR" sz="3200" dirty="0" smtClean="0">
                <a:latin typeface="Times New Roman" pitchFamily="18" charset="0"/>
                <a:cs typeface="Times New Roman" pitchFamily="18" charset="0"/>
              </a:rPr>
              <a:t>Θεώρηση του ατόμου στο πλαίσιο του κονστρουκτιβισμού και της συστημικής προσέγγισης ως « κατασκευαστή» του εαυτού του, ως αυτοοργανούμενου και αυτορυθμιζόμενου συστήματος</a:t>
            </a:r>
            <a:r>
              <a:rPr lang="en-US" sz="2800" dirty="0" smtClean="0"/>
              <a:t>	</a:t>
            </a:r>
            <a:endParaRPr lang="el-GR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143140"/>
          </a:xfrm>
        </p:spPr>
        <p:txBody>
          <a:bodyPr/>
          <a:lstStyle/>
          <a:p>
            <a:pPr marL="274320" indent="-274320" algn="ctr" eaLnBrk="1" fontAlgn="auto" hangingPunct="1">
              <a:spcAft>
                <a:spcPts val="0"/>
              </a:spcAft>
              <a:defRPr/>
            </a:pPr>
            <a:r>
              <a:rPr lang="el-GR" sz="3600" dirty="0" smtClean="0">
                <a:latin typeface="Times New Roman" pitchFamily="18" charset="0"/>
                <a:cs typeface="Times New Roman" pitchFamily="18" charset="0"/>
              </a:rPr>
              <a:t>Το επιστημολογικό υπόβαθρο των μοντέρνων και μεταμοντέρνων  θεωρήσεων ( παραδειγμάτων) της Συμβουλευτικής της Σταδιοδρομίας</a:t>
            </a:r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571900"/>
          </a:xfrm>
        </p:spPr>
        <p:txBody>
          <a:bodyPr/>
          <a:lstStyle/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Δύο επιστημολογικά παραδείγματα αποτέλεσαν το υπόβαθρο της Συμβουλευτικής για τη Σταδιοδρομία τα τελευταία 120 χρόνια: Δύο διαφορετικές αντιλήψεις για τη ζωή και τον κόσμο.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Α. Το νεωτερικό ( μοντέρνο , χαρακτηριζόμενο και ως παραδοσιακό) με ποσοτικά κυρίως χαρακτηριστικά</a:t>
            </a:r>
          </a:p>
          <a:p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Β. Το μετανεωτερικό ( μεταμοντέρνο) με ποιοτικά κυρίως χαρακτηριστικά</a:t>
            </a:r>
            <a:endParaRPr lang="el-GR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Ροή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Ροή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1406</TotalTime>
  <Words>763</Words>
  <Application>Microsoft Office PowerPoint</Application>
  <PresentationFormat>On-screen Show (4:3)</PresentationFormat>
  <Paragraphs>77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Ροή</vt:lpstr>
      <vt:lpstr>                    Μοντέρνες και μεταμοντέρνες θεωρήσεις της Συμβουλευτικής της Σταδιοδρομίας: Μια αποτελεσματική συνύπαρξη στη θεωρία, έρευνα και πράξη </vt:lpstr>
      <vt:lpstr>Δομή της εισήγησης</vt:lpstr>
      <vt:lpstr> Η ανάδυση των μεταμοντέρνων προσεγγίσεων</vt:lpstr>
      <vt:lpstr>Η επίδραση των αλλαγών στον κόσμο της εργασίας στον τρόπο ζωής των ανθρώπων</vt:lpstr>
      <vt:lpstr>Κατανόηση του όρου Σταδιοδρομία</vt:lpstr>
      <vt:lpstr>Ενδείξεις που σηματοδοτούν το πέρασμα της συμβουλευτικής της σταδιοδρομίας στην μεταμοντέρνα εποχή</vt:lpstr>
      <vt:lpstr>Συνέχεια</vt:lpstr>
      <vt:lpstr>(Συνέχεια)</vt:lpstr>
      <vt:lpstr>Το επιστημολογικό υπόβαθρο των μοντέρνων και μεταμοντέρνων  θεωρήσεων ( παραδειγμάτων) της Συμβουλευτικής της Σταδιοδρομίας</vt:lpstr>
      <vt:lpstr>Κομβικές θέσεις των δύο παρα-δειγμάτων </vt:lpstr>
      <vt:lpstr> ( Συνέχεια)</vt:lpstr>
      <vt:lpstr>Συνέργεια των δύο παραδειγμάτων στη θεωρία, έρευνα και πράξη της Συμβουλευτικής της Σταδιοδρομίας</vt:lpstr>
      <vt:lpstr> ( Συνέχεια)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am finishing the school, and then? Greek students’ of secondary level narratives of the construct of their career.</dc:title>
  <dc:creator>oem</dc:creator>
  <cp:lastModifiedBy>RANY win 8</cp:lastModifiedBy>
  <cp:revision>155</cp:revision>
  <dcterms:created xsi:type="dcterms:W3CDTF">2012-09-20T21:57:37Z</dcterms:created>
  <dcterms:modified xsi:type="dcterms:W3CDTF">2014-02-08T18:01:18Z</dcterms:modified>
</cp:coreProperties>
</file>