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6" r:id="rId2"/>
    <p:sldId id="257" r:id="rId3"/>
    <p:sldId id="258" r:id="rId4"/>
    <p:sldId id="259" r:id="rId5"/>
    <p:sldId id="261" r:id="rId6"/>
    <p:sldId id="262" r:id="rId7"/>
    <p:sldId id="263" r:id="rId8"/>
    <p:sldId id="264" r:id="rId9"/>
    <p:sldId id="271" r:id="rId10"/>
    <p:sldId id="272" r:id="rId11"/>
    <p:sldId id="265" r:id="rId12"/>
    <p:sldId id="266" r:id="rId13"/>
    <p:sldId id="267" r:id="rId14"/>
    <p:sldId id="270" r:id="rId15"/>
    <p:sldId id="273" r:id="rId16"/>
    <p:sldId id="268" r:id="rId17"/>
    <p:sldId id="269" r:id="rId18"/>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0000"/>
    <a:srgbClr val="FF9900"/>
    <a:srgbClr val="00CC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454" autoAdjust="0"/>
    <p:restoredTop sz="66192" autoAdjust="0"/>
  </p:normalViewPr>
  <p:slideViewPr>
    <p:cSldViewPr>
      <p:cViewPr varScale="1">
        <p:scale>
          <a:sx n="47" d="100"/>
          <a:sy n="47" d="100"/>
        </p:scale>
        <p:origin x="-208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1" Type="http://schemas.openxmlformats.org/officeDocument/2006/relationships/image" Target="../media/image41.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3DED2B-E13D-441A-80C9-7590669880F5}" type="doc">
      <dgm:prSet loTypeId="urn:microsoft.com/office/officeart/2008/layout/BendingPictureCaptionList" loCatId="picture" qsTypeId="urn:microsoft.com/office/officeart/2005/8/quickstyle/simple1" qsCatId="simple" csTypeId="urn:microsoft.com/office/officeart/2005/8/colors/accent0_3" csCatId="mainScheme" phldr="1"/>
      <dgm:spPr/>
    </dgm:pt>
    <dgm:pt modelId="{83DDB257-B143-4499-8490-5604C69BED20}">
      <dgm:prSet phldrT="[Text]"/>
      <dgm:spPr/>
      <dgm:t>
        <a:bodyPr/>
        <a:lstStyle/>
        <a:p>
          <a:r>
            <a:rPr lang="el-GR" dirty="0" smtClean="0"/>
            <a:t>Αύξηση των χρόνιων παθήσεων</a:t>
          </a:r>
          <a:endParaRPr lang="en-US" dirty="0"/>
        </a:p>
      </dgm:t>
    </dgm:pt>
    <dgm:pt modelId="{49473C6E-8E6D-490B-A99A-C2E90A671A6B}" type="parTrans" cxnId="{394A3BCF-A490-4154-8EB2-3473114DF81C}">
      <dgm:prSet/>
      <dgm:spPr/>
      <dgm:t>
        <a:bodyPr/>
        <a:lstStyle/>
        <a:p>
          <a:endParaRPr lang="en-US"/>
        </a:p>
      </dgm:t>
    </dgm:pt>
    <dgm:pt modelId="{8D850567-AC9A-4FFB-89F0-E6D03515B279}" type="sibTrans" cxnId="{394A3BCF-A490-4154-8EB2-3473114DF81C}">
      <dgm:prSet/>
      <dgm:spPr/>
      <dgm:t>
        <a:bodyPr/>
        <a:lstStyle/>
        <a:p>
          <a:endParaRPr lang="en-US"/>
        </a:p>
      </dgm:t>
    </dgm:pt>
    <dgm:pt modelId="{37D0EBFE-CB13-459F-B7DD-D6C9B17892ED}" type="pres">
      <dgm:prSet presAssocID="{ED3DED2B-E13D-441A-80C9-7590669880F5}" presName="Name0" presStyleCnt="0">
        <dgm:presLayoutVars>
          <dgm:dir/>
          <dgm:resizeHandles val="exact"/>
        </dgm:presLayoutVars>
      </dgm:prSet>
      <dgm:spPr/>
    </dgm:pt>
    <dgm:pt modelId="{7C5824A0-2F13-4B05-A008-1203D6A18273}" type="pres">
      <dgm:prSet presAssocID="{83DDB257-B143-4499-8490-5604C69BED20}" presName="composite" presStyleCnt="0"/>
      <dgm:spPr/>
    </dgm:pt>
    <dgm:pt modelId="{4CB1AF70-AB9C-444F-BC9A-AB9844A9B6B3}" type="pres">
      <dgm:prSet presAssocID="{83DDB257-B143-4499-8490-5604C69BED20}" presName="rect1" presStyleLbl="bgImgPlace1" presStyleIdx="0" presStyleCnt="1" custLinFactNeighborY="-20161"/>
      <dgm:spPr>
        <a:blipFill>
          <a:blip xmlns:r="http://schemas.openxmlformats.org/officeDocument/2006/relationships" r:embed="rId1">
            <a:extLst>
              <a:ext uri="{28A0092B-C50C-407E-A947-70E740481C1C}">
                <a14:useLocalDpi xmlns="" xmlns:a14="http://schemas.microsoft.com/office/drawing/2010/main" val="0"/>
              </a:ext>
            </a:extLst>
          </a:blip>
          <a:srcRect/>
          <a:stretch>
            <a:fillRect t="-5000" b="-5000"/>
          </a:stretch>
        </a:blipFill>
      </dgm:spPr>
    </dgm:pt>
    <dgm:pt modelId="{0514C1CF-2600-4BD9-97EC-546C56FDA3AB}" type="pres">
      <dgm:prSet presAssocID="{83DDB257-B143-4499-8490-5604C69BED20}" presName="wedgeRectCallout1" presStyleLbl="node1" presStyleIdx="0" presStyleCnt="1">
        <dgm:presLayoutVars>
          <dgm:bulletEnabled val="1"/>
        </dgm:presLayoutVars>
      </dgm:prSet>
      <dgm:spPr/>
      <dgm:t>
        <a:bodyPr/>
        <a:lstStyle/>
        <a:p>
          <a:endParaRPr lang="en-US"/>
        </a:p>
      </dgm:t>
    </dgm:pt>
  </dgm:ptLst>
  <dgm:cxnLst>
    <dgm:cxn modelId="{5AF30054-6A55-4A13-B541-F9F5448837C8}" type="presOf" srcId="{83DDB257-B143-4499-8490-5604C69BED20}" destId="{0514C1CF-2600-4BD9-97EC-546C56FDA3AB}" srcOrd="0" destOrd="0" presId="urn:microsoft.com/office/officeart/2008/layout/BendingPictureCaptionList"/>
    <dgm:cxn modelId="{394A3BCF-A490-4154-8EB2-3473114DF81C}" srcId="{ED3DED2B-E13D-441A-80C9-7590669880F5}" destId="{83DDB257-B143-4499-8490-5604C69BED20}" srcOrd="0" destOrd="0" parTransId="{49473C6E-8E6D-490B-A99A-C2E90A671A6B}" sibTransId="{8D850567-AC9A-4FFB-89F0-E6D03515B279}"/>
    <dgm:cxn modelId="{0F65B717-A959-4057-AAC8-369D1B1C0E3E}" type="presOf" srcId="{ED3DED2B-E13D-441A-80C9-7590669880F5}" destId="{37D0EBFE-CB13-459F-B7DD-D6C9B17892ED}" srcOrd="0" destOrd="0" presId="urn:microsoft.com/office/officeart/2008/layout/BendingPictureCaptionList"/>
    <dgm:cxn modelId="{A2BB1356-24A7-4E11-81DD-26E7D155CED1}" type="presParOf" srcId="{37D0EBFE-CB13-459F-B7DD-D6C9B17892ED}" destId="{7C5824A0-2F13-4B05-A008-1203D6A18273}" srcOrd="0" destOrd="0" presId="urn:microsoft.com/office/officeart/2008/layout/BendingPictureCaptionList"/>
    <dgm:cxn modelId="{48B73A1F-CD3B-4367-96EC-3BC7725085DC}" type="presParOf" srcId="{7C5824A0-2F13-4B05-A008-1203D6A18273}" destId="{4CB1AF70-AB9C-444F-BC9A-AB9844A9B6B3}" srcOrd="0" destOrd="0" presId="urn:microsoft.com/office/officeart/2008/layout/BendingPictureCaptionList"/>
    <dgm:cxn modelId="{856DA9EB-479B-425B-A73F-ACD3E1616D0F}" type="presParOf" srcId="{7C5824A0-2F13-4B05-A008-1203D6A18273}" destId="{0514C1CF-2600-4BD9-97EC-546C56FDA3AB}" srcOrd="1" destOrd="0" presId="urn:microsoft.com/office/officeart/2008/layout/BendingPictureCaptionList"/>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1AF70-AB9C-444F-BC9A-AB9844A9B6B3}">
      <dsp:nvSpPr>
        <dsp:cNvPr id="0" name=""/>
        <dsp:cNvSpPr/>
      </dsp:nvSpPr>
      <dsp:spPr>
        <a:xfrm>
          <a:off x="0" y="0"/>
          <a:ext cx="4464496" cy="357159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14C1CF-2600-4BD9-97EC-546C56FDA3AB}">
      <dsp:nvSpPr>
        <dsp:cNvPr id="0" name=""/>
        <dsp:cNvSpPr/>
      </dsp:nvSpPr>
      <dsp:spPr>
        <a:xfrm>
          <a:off x="401804" y="3358453"/>
          <a:ext cx="3973401" cy="1250058"/>
        </a:xfrm>
        <a:prstGeom prst="wedgeRectCallout">
          <a:avLst>
            <a:gd name="adj1" fmla="val 20250"/>
            <a:gd name="adj2" fmla="val -607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l-GR" sz="3100" kern="1200" dirty="0" smtClean="0"/>
            <a:t>Αύξηση των χρόνιων παθήσεων</a:t>
          </a:r>
          <a:endParaRPr lang="en-US" sz="3100" kern="1200" dirty="0"/>
        </a:p>
      </dsp:txBody>
      <dsp:txXfrm>
        <a:off x="401804" y="3358453"/>
        <a:ext cx="3973401" cy="1250058"/>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F4C595-0A42-41F0-9155-C07344B8D797}" type="datetimeFigureOut">
              <a:rPr lang="en-US" smtClean="0"/>
              <a:pPr/>
              <a:t>5/25/2015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C03332-08CC-4F40-9AFE-85712FEA68C4}" type="slidenum">
              <a:rPr lang="en-US" smtClean="0"/>
              <a:pPr/>
              <a:t>‹#›</a:t>
            </a:fld>
            <a:endParaRPr lang="en-US"/>
          </a:p>
        </p:txBody>
      </p:sp>
    </p:spTree>
    <p:extLst>
      <p:ext uri="{BB962C8B-B14F-4D97-AF65-F5344CB8AC3E}">
        <p14:creationId xmlns="" xmlns:p14="http://schemas.microsoft.com/office/powerpoint/2010/main" val="3283794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Αυτή η φράση έγινε η αφορμή για την εισήγησή μου.</a:t>
            </a:r>
          </a:p>
          <a:p>
            <a:endParaRPr lang="el-GR" dirty="0" smtClean="0"/>
          </a:p>
          <a:p>
            <a:r>
              <a:rPr lang="el-GR" dirty="0" smtClean="0"/>
              <a:t>Την άκουσα δυο φορές στη ζωή</a:t>
            </a:r>
            <a:r>
              <a:rPr lang="el-GR" baseline="0" dirty="0" smtClean="0"/>
              <a:t> μου. Από έναν γέρο 104 και από ένα κοριτσάκι 8. Το κοριτσάκι αυτό πάσχει από μια χρόνια πάθηση που λέγεται ιδιοπαθής </a:t>
            </a:r>
            <a:r>
              <a:rPr lang="el-GR" baseline="0" dirty="0" err="1" smtClean="0"/>
              <a:t>θρομβοπενική</a:t>
            </a:r>
            <a:r>
              <a:rPr lang="el-GR" baseline="0" dirty="0" smtClean="0"/>
              <a:t> πορφύρα. Ακούγεται εξωπραγματική όμως δεν είναι καθόλου σπάνια.</a:t>
            </a:r>
          </a:p>
          <a:p>
            <a:endParaRPr lang="el-GR" baseline="0" dirty="0" smtClean="0"/>
          </a:p>
          <a:p>
            <a:r>
              <a:rPr lang="el-GR" baseline="0" dirty="0" smtClean="0"/>
              <a:t>Όταν ένα παιδάκι σου λέει αυτή τη φράση, σοκάρεσαι και σκέφτεσαι πόσο τεράστιο βάρος πρέπει να του φαντάζει η ίδια η ζωή του. Από τόσο νωρίς.</a:t>
            </a:r>
            <a:endParaRPr lang="en-US" dirty="0"/>
          </a:p>
        </p:txBody>
      </p:sp>
      <p:sp>
        <p:nvSpPr>
          <p:cNvPr id="4" name="Slide Number Placeholder 3"/>
          <p:cNvSpPr>
            <a:spLocks noGrp="1"/>
          </p:cNvSpPr>
          <p:nvPr>
            <p:ph type="sldNum" sz="quarter" idx="10"/>
          </p:nvPr>
        </p:nvSpPr>
        <p:spPr/>
        <p:txBody>
          <a:bodyPr/>
          <a:lstStyle/>
          <a:p>
            <a:fld id="{05C03332-08CC-4F40-9AFE-85712FEA68C4}" type="slidenum">
              <a:rPr lang="en-US" smtClean="0"/>
              <a:pPr/>
              <a:t>2</a:t>
            </a:fld>
            <a:endParaRPr lang="en-US"/>
          </a:p>
        </p:txBody>
      </p:sp>
    </p:spTree>
    <p:extLst>
      <p:ext uri="{BB962C8B-B14F-4D97-AF65-F5344CB8AC3E}">
        <p14:creationId xmlns="" xmlns:p14="http://schemas.microsoft.com/office/powerpoint/2010/main" val="1796603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spcBef>
                <a:spcPts val="0"/>
              </a:spcBef>
              <a:buClrTx/>
              <a:buSzTx/>
              <a:buNone/>
            </a:pPr>
            <a:r>
              <a:rPr lang="el-GR"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Η πρόοδος στη διάρκεια ζωής δεν είναι αντίστοιχη της προόδου στην ποιότητα ζωής. Ασθένειες οι οποίες πριν μερικά χρόνια ήταν μη αντιμετωπίσιμες σήμερα είναι είτε θεραπεύσιμες είτε </a:t>
            </a:r>
            <a:r>
              <a:rPr lang="el-GR" sz="1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διαχειρίσιμες</a:t>
            </a:r>
            <a:r>
              <a:rPr lang="el-GR"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lvl="0" indent="0" algn="just">
              <a:spcBef>
                <a:spcPts val="0"/>
              </a:spcBef>
              <a:buClrTx/>
              <a:buSzTx/>
              <a:buNone/>
            </a:pPr>
            <a:endParaRPr lang="en-US"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lvl="0" indent="0" algn="just">
              <a:spcBef>
                <a:spcPts val="0"/>
              </a:spcBef>
              <a:buClrTx/>
              <a:buSzTx/>
              <a:buNone/>
            </a:pPr>
            <a:r>
              <a:rPr lang="el-GR"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Αυτό αύξησε το προσδόκιμο ζωής, όχι όμως και την ποιότητα ζωής. </a:t>
            </a:r>
            <a:endParaRPr lang="en-US"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lvl="0" indent="0" algn="just">
              <a:spcBef>
                <a:spcPts val="0"/>
              </a:spcBef>
              <a:buClrTx/>
              <a:buSzTx/>
              <a:buNone/>
            </a:pPr>
            <a:endParaRPr lang="en-US"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lvl="0" indent="0" algn="just">
              <a:spcBef>
                <a:spcPts val="0"/>
              </a:spcBef>
              <a:buClrTx/>
              <a:buSzTx/>
              <a:buNone/>
            </a:pPr>
            <a:r>
              <a:rPr lang="el-GR"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Για να περιοριστούμε στην εκπαίδευση μόνο, θα πούμε ότι δεν μπορούμε να μιλάμε για ποιότητα ζωής στα σχολεία, όσο τα παιδιά που πάσχουν από χρόνιες ασθένειες δεν λαμβάνονται υπόψη και δεν υποστηρίζονται επαρκώς. </a:t>
            </a:r>
            <a:endParaRPr lang="en-US"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n-US" dirty="0"/>
          </a:p>
        </p:txBody>
      </p:sp>
      <p:sp>
        <p:nvSpPr>
          <p:cNvPr id="4" name="Slide Number Placeholder 3"/>
          <p:cNvSpPr>
            <a:spLocks noGrp="1"/>
          </p:cNvSpPr>
          <p:nvPr>
            <p:ph type="sldNum" sz="quarter" idx="10"/>
          </p:nvPr>
        </p:nvSpPr>
        <p:spPr/>
        <p:txBody>
          <a:bodyPr/>
          <a:lstStyle/>
          <a:p>
            <a:fld id="{05C03332-08CC-4F40-9AFE-85712FEA68C4}" type="slidenum">
              <a:rPr lang="en-US" smtClean="0"/>
              <a:pPr/>
              <a:t>13</a:t>
            </a:fld>
            <a:endParaRPr lang="en-US"/>
          </a:p>
        </p:txBody>
      </p:sp>
    </p:spTree>
    <p:extLst>
      <p:ext uri="{BB962C8B-B14F-4D97-AF65-F5344CB8AC3E}">
        <p14:creationId xmlns="" xmlns:p14="http://schemas.microsoft.com/office/powerpoint/2010/main" val="120723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Για</a:t>
            </a:r>
            <a:r>
              <a:rPr lang="el-GR" baseline="0" dirty="0" smtClean="0"/>
              <a:t> τι αριθμούς μιλάμε??</a:t>
            </a:r>
          </a:p>
          <a:p>
            <a:r>
              <a:rPr lang="el-GR" baseline="0" dirty="0" smtClean="0"/>
              <a:t>Δεν μιλάμε για αριθμούς</a:t>
            </a:r>
          </a:p>
          <a:p>
            <a:r>
              <a:rPr lang="el-GR" baseline="0" dirty="0" smtClean="0"/>
              <a:t>Δεν μιλάμε με αριθμούς</a:t>
            </a:r>
          </a:p>
          <a:p>
            <a:r>
              <a:rPr lang="el-GR" baseline="0" dirty="0" smtClean="0"/>
              <a:t>Στην αρρώστια και στον πόνο δεν έχουμε δικαίωμα να μιλάμε για αριθμούς.</a:t>
            </a:r>
          </a:p>
          <a:p>
            <a:endParaRPr lang="el-GR" baseline="0" dirty="0" smtClean="0"/>
          </a:p>
          <a:p>
            <a:r>
              <a:rPr lang="el-GR" baseline="0" dirty="0" smtClean="0"/>
              <a:t>Οι άνθρωποι ούτε ήταν ούτε είναι ούτε θα είναι ποτέ αριθμοί.</a:t>
            </a:r>
            <a:endParaRPr lang="en-US" dirty="0"/>
          </a:p>
        </p:txBody>
      </p:sp>
      <p:sp>
        <p:nvSpPr>
          <p:cNvPr id="4" name="Slide Number Placeholder 3"/>
          <p:cNvSpPr>
            <a:spLocks noGrp="1"/>
          </p:cNvSpPr>
          <p:nvPr>
            <p:ph type="sldNum" sz="quarter" idx="10"/>
          </p:nvPr>
        </p:nvSpPr>
        <p:spPr/>
        <p:txBody>
          <a:bodyPr/>
          <a:lstStyle/>
          <a:p>
            <a:fld id="{05C03332-08CC-4F40-9AFE-85712FEA68C4}" type="slidenum">
              <a:rPr lang="en-US" smtClean="0"/>
              <a:pPr/>
              <a:t>14</a:t>
            </a:fld>
            <a:endParaRPr lang="en-US"/>
          </a:p>
        </p:txBody>
      </p:sp>
    </p:spTree>
    <p:extLst>
      <p:ext uri="{BB962C8B-B14F-4D97-AF65-F5344CB8AC3E}">
        <p14:creationId xmlns="" xmlns:p14="http://schemas.microsoft.com/office/powerpoint/2010/main" val="3346744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Αυτό δεν είμαστε? Είμαστε η στήριξη.</a:t>
            </a:r>
            <a:r>
              <a:rPr lang="el-GR" baseline="0" dirty="0" smtClean="0"/>
              <a:t> Είμαστε ο βασικός πυλώνας της στήριξης. Έστω κι ένα παιδί να έχει ανάγκη στήριξης, έχουμε χρέος να κινούμε γη και ουρανό για να το στηρίξουμε.</a:t>
            </a:r>
            <a:endParaRPr lang="en-US" dirty="0"/>
          </a:p>
        </p:txBody>
      </p:sp>
      <p:sp>
        <p:nvSpPr>
          <p:cNvPr id="4" name="Slide Number Placeholder 3"/>
          <p:cNvSpPr>
            <a:spLocks noGrp="1"/>
          </p:cNvSpPr>
          <p:nvPr>
            <p:ph type="sldNum" sz="quarter" idx="10"/>
          </p:nvPr>
        </p:nvSpPr>
        <p:spPr/>
        <p:txBody>
          <a:bodyPr/>
          <a:lstStyle/>
          <a:p>
            <a:fld id="{05C03332-08CC-4F40-9AFE-85712FEA68C4}" type="slidenum">
              <a:rPr lang="en-US" smtClean="0"/>
              <a:pPr/>
              <a:t>15</a:t>
            </a:fld>
            <a:endParaRPr lang="en-US"/>
          </a:p>
        </p:txBody>
      </p:sp>
    </p:spTree>
    <p:extLst>
      <p:ext uri="{BB962C8B-B14F-4D97-AF65-F5344CB8AC3E}">
        <p14:creationId xmlns="" xmlns:p14="http://schemas.microsoft.com/office/powerpoint/2010/main" val="3257237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Τι πρέπει να γίνει….</a:t>
            </a:r>
          </a:p>
          <a:p>
            <a:endParaRPr lang="el-GR" dirty="0" smtClean="0"/>
          </a:p>
          <a:p>
            <a:r>
              <a:rPr lang="el-GR" dirty="0" smtClean="0"/>
              <a:t>Ανακάλυψη – Κάλυψη - Υποστήριξη</a:t>
            </a:r>
            <a:endParaRPr lang="en-US" dirty="0"/>
          </a:p>
        </p:txBody>
      </p:sp>
      <p:sp>
        <p:nvSpPr>
          <p:cNvPr id="4" name="Slide Number Placeholder 3"/>
          <p:cNvSpPr>
            <a:spLocks noGrp="1"/>
          </p:cNvSpPr>
          <p:nvPr>
            <p:ph type="sldNum" sz="quarter" idx="10"/>
          </p:nvPr>
        </p:nvSpPr>
        <p:spPr/>
        <p:txBody>
          <a:bodyPr/>
          <a:lstStyle/>
          <a:p>
            <a:fld id="{05C03332-08CC-4F40-9AFE-85712FEA68C4}" type="slidenum">
              <a:rPr lang="en-US" smtClean="0"/>
              <a:pPr/>
              <a:t>16</a:t>
            </a:fld>
            <a:endParaRPr lang="en-US"/>
          </a:p>
        </p:txBody>
      </p:sp>
    </p:spTree>
    <p:extLst>
      <p:ext uri="{BB962C8B-B14F-4D97-AF65-F5344CB8AC3E}">
        <p14:creationId xmlns="" xmlns:p14="http://schemas.microsoft.com/office/powerpoint/2010/main" val="2261759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Κλείνω με μια πρόκληση – πρόσκληση…</a:t>
            </a:r>
          </a:p>
          <a:p>
            <a:endParaRPr lang="el-GR" dirty="0" smtClean="0"/>
          </a:p>
          <a:p>
            <a:r>
              <a:rPr lang="el-GR" dirty="0" smtClean="0"/>
              <a:t>Για περεταίρω έρευνες.</a:t>
            </a:r>
            <a:r>
              <a:rPr lang="el-GR" baseline="0" dirty="0" smtClean="0"/>
              <a:t> Προγράμματα. Σκέψεις. </a:t>
            </a:r>
          </a:p>
          <a:p>
            <a:endParaRPr lang="el-GR" baseline="0" dirty="0" smtClean="0"/>
          </a:p>
          <a:p>
            <a:r>
              <a:rPr lang="el-GR" baseline="0" dirty="0" smtClean="0"/>
              <a:t>Ελπίδες. Έστω ελπίδες. </a:t>
            </a:r>
          </a:p>
          <a:p>
            <a:endParaRPr lang="el-GR" baseline="0" dirty="0" smtClean="0"/>
          </a:p>
          <a:p>
            <a:r>
              <a:rPr lang="el-GR" baseline="0" dirty="0" smtClean="0"/>
              <a:t>Ποιότητα ζωής στο σχολείο θα πει ποιότητα για όλους στο σχολείο. </a:t>
            </a:r>
          </a:p>
          <a:p>
            <a:endParaRPr lang="el-GR" baseline="0" dirty="0" smtClean="0"/>
          </a:p>
          <a:p>
            <a:r>
              <a:rPr lang="el-GR" baseline="0" dirty="0" smtClean="0"/>
              <a:t>Έχουν γίνει πρόοδοι σε κάποια θέματα. Αδιαμφισβήτητα. Αυτό είναι και το αγκάθι όμως:  το «σε ΚΑΠΟΙΑ θέματα».</a:t>
            </a:r>
            <a:endParaRPr lang="en-US" dirty="0"/>
          </a:p>
        </p:txBody>
      </p:sp>
      <p:sp>
        <p:nvSpPr>
          <p:cNvPr id="4" name="Slide Number Placeholder 3"/>
          <p:cNvSpPr>
            <a:spLocks noGrp="1"/>
          </p:cNvSpPr>
          <p:nvPr>
            <p:ph type="sldNum" sz="quarter" idx="10"/>
          </p:nvPr>
        </p:nvSpPr>
        <p:spPr/>
        <p:txBody>
          <a:bodyPr/>
          <a:lstStyle/>
          <a:p>
            <a:fld id="{05C03332-08CC-4F40-9AFE-85712FEA68C4}" type="slidenum">
              <a:rPr lang="en-US" smtClean="0"/>
              <a:pPr/>
              <a:t>17</a:t>
            </a:fld>
            <a:endParaRPr lang="en-US"/>
          </a:p>
        </p:txBody>
      </p:sp>
    </p:spTree>
    <p:extLst>
      <p:ext uri="{BB962C8B-B14F-4D97-AF65-F5344CB8AC3E}">
        <p14:creationId xmlns="" xmlns:p14="http://schemas.microsoft.com/office/powerpoint/2010/main" val="2388689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Για παράδειγμα είδη διαβήτη ενηλίκων πλήττει</a:t>
            </a:r>
            <a:r>
              <a:rPr lang="el-GR" baseline="0" dirty="0" smtClean="0"/>
              <a:t> πια και παιδιά.</a:t>
            </a:r>
            <a:endParaRPr lang="en-US" dirty="0"/>
          </a:p>
        </p:txBody>
      </p:sp>
      <p:sp>
        <p:nvSpPr>
          <p:cNvPr id="4" name="Slide Number Placeholder 3"/>
          <p:cNvSpPr>
            <a:spLocks noGrp="1"/>
          </p:cNvSpPr>
          <p:nvPr>
            <p:ph type="sldNum" sz="quarter" idx="10"/>
          </p:nvPr>
        </p:nvSpPr>
        <p:spPr/>
        <p:txBody>
          <a:bodyPr/>
          <a:lstStyle/>
          <a:p>
            <a:fld id="{05C03332-08CC-4F40-9AFE-85712FEA68C4}" type="slidenum">
              <a:rPr lang="en-US" smtClean="0"/>
              <a:pPr/>
              <a:t>3</a:t>
            </a:fld>
            <a:endParaRPr lang="en-US"/>
          </a:p>
        </p:txBody>
      </p:sp>
    </p:spTree>
    <p:extLst>
      <p:ext uri="{BB962C8B-B14F-4D97-AF65-F5344CB8AC3E}">
        <p14:creationId xmlns="" xmlns:p14="http://schemas.microsoft.com/office/powerpoint/2010/main" val="2659985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9% των παιδιών</a:t>
            </a:r>
            <a:r>
              <a:rPr lang="el-GR" baseline="0" dirty="0" smtClean="0"/>
              <a:t> δημοτικού πάσχουν από άσθμα ενώ 35 νέα περιστατικά σοβαρών παιδικών ασθενειών ανακαλύπτονται κάθε χρόνο στην Κύπρο. </a:t>
            </a:r>
            <a:endParaRPr lang="en-US" dirty="0"/>
          </a:p>
        </p:txBody>
      </p:sp>
      <p:sp>
        <p:nvSpPr>
          <p:cNvPr id="4" name="Slide Number Placeholder 3"/>
          <p:cNvSpPr>
            <a:spLocks noGrp="1"/>
          </p:cNvSpPr>
          <p:nvPr>
            <p:ph type="sldNum" sz="quarter" idx="10"/>
          </p:nvPr>
        </p:nvSpPr>
        <p:spPr/>
        <p:txBody>
          <a:bodyPr/>
          <a:lstStyle/>
          <a:p>
            <a:fld id="{05C03332-08CC-4F40-9AFE-85712FEA68C4}" type="slidenum">
              <a:rPr lang="en-US" smtClean="0"/>
              <a:pPr/>
              <a:t>4</a:t>
            </a:fld>
            <a:endParaRPr lang="en-US"/>
          </a:p>
        </p:txBody>
      </p:sp>
    </p:spTree>
    <p:extLst>
      <p:ext uri="{BB962C8B-B14F-4D97-AF65-F5344CB8AC3E}">
        <p14:creationId xmlns="" xmlns:p14="http://schemas.microsoft.com/office/powerpoint/2010/main" val="42851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C03332-08CC-4F40-9AFE-85712FEA68C4}" type="slidenum">
              <a:rPr lang="en-US" smtClean="0"/>
              <a:pPr/>
              <a:t>6</a:t>
            </a:fld>
            <a:endParaRPr lang="en-US"/>
          </a:p>
        </p:txBody>
      </p:sp>
    </p:spTree>
    <p:extLst>
      <p:ext uri="{BB962C8B-B14F-4D97-AF65-F5344CB8AC3E}">
        <p14:creationId xmlns="" xmlns:p14="http://schemas.microsoft.com/office/powerpoint/2010/main" val="1680454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C03332-08CC-4F40-9AFE-85712FEA68C4}" type="slidenum">
              <a:rPr lang="en-US" smtClean="0"/>
              <a:pPr/>
              <a:t>7</a:t>
            </a:fld>
            <a:endParaRPr lang="en-US"/>
          </a:p>
        </p:txBody>
      </p:sp>
    </p:spTree>
    <p:extLst>
      <p:ext uri="{BB962C8B-B14F-4D97-AF65-F5344CB8AC3E}">
        <p14:creationId xmlns="" xmlns:p14="http://schemas.microsoft.com/office/powerpoint/2010/main" val="2010652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l-GR" dirty="0" smtClean="0"/>
              <a:t>Το παιδί</a:t>
            </a:r>
            <a:r>
              <a:rPr lang="el-GR" baseline="0" dirty="0" smtClean="0"/>
              <a:t> που πάσχει από χρόνια ασθένεια ζει και δραστηριοποιείται σε τρία ουσιαστικά περιβάλλοντα. Στο ιατρικό υπάρχει η απαιτούμενη κατάρτιση, στο οικογενειακό η ενημέρωση και η επιμόρφωση που απαιτείται.</a:t>
            </a:r>
            <a:endParaRPr lang="el-GR" dirty="0" smtClean="0"/>
          </a:p>
          <a:p>
            <a:pPr marL="228600" indent="-228600">
              <a:buAutoNum type="arabicPeriod"/>
            </a:pPr>
            <a:r>
              <a:rPr lang="el-GR" dirty="0" smtClean="0"/>
              <a:t>Το ερώτημα που τίθεται είναι:</a:t>
            </a:r>
            <a:r>
              <a:rPr lang="el-GR" baseline="0" dirty="0" smtClean="0"/>
              <a:t> </a:t>
            </a:r>
          </a:p>
          <a:p>
            <a:pPr marL="228600" indent="-228600">
              <a:buAutoNum type="arabicPeriod"/>
            </a:pPr>
            <a:r>
              <a:rPr lang="el-GR" baseline="0" dirty="0" smtClean="0"/>
              <a:t>Αυτή τη στιγμή ο αδύναμος κρίκος στη φόρμουλα είναι ο εκπαιδευτικός.</a:t>
            </a:r>
          </a:p>
        </p:txBody>
      </p:sp>
      <p:sp>
        <p:nvSpPr>
          <p:cNvPr id="4" name="Slide Number Placeholder 3"/>
          <p:cNvSpPr>
            <a:spLocks noGrp="1"/>
          </p:cNvSpPr>
          <p:nvPr>
            <p:ph type="sldNum" sz="quarter" idx="10"/>
          </p:nvPr>
        </p:nvSpPr>
        <p:spPr/>
        <p:txBody>
          <a:bodyPr/>
          <a:lstStyle/>
          <a:p>
            <a:fld id="{05C03332-08CC-4F40-9AFE-85712FEA68C4}" type="slidenum">
              <a:rPr lang="en-US" smtClean="0"/>
              <a:pPr/>
              <a:t>8</a:t>
            </a:fld>
            <a:endParaRPr lang="en-US"/>
          </a:p>
        </p:txBody>
      </p:sp>
    </p:spTree>
    <p:extLst>
      <p:ext uri="{BB962C8B-B14F-4D97-AF65-F5344CB8AC3E}">
        <p14:creationId xmlns="" xmlns:p14="http://schemas.microsoft.com/office/powerpoint/2010/main" val="3028858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Ευρύ φάσμα όμως τα παιδιά με χρόνιες παθήσεις δεν υπάρχουν πουθενά. </a:t>
            </a:r>
            <a:endParaRPr lang="en-US" dirty="0"/>
          </a:p>
        </p:txBody>
      </p:sp>
      <p:sp>
        <p:nvSpPr>
          <p:cNvPr id="4" name="Slide Number Placeholder 3"/>
          <p:cNvSpPr>
            <a:spLocks noGrp="1"/>
          </p:cNvSpPr>
          <p:nvPr>
            <p:ph type="sldNum" sz="quarter" idx="10"/>
          </p:nvPr>
        </p:nvSpPr>
        <p:spPr/>
        <p:txBody>
          <a:bodyPr/>
          <a:lstStyle/>
          <a:p>
            <a:fld id="{05C03332-08CC-4F40-9AFE-85712FEA68C4}" type="slidenum">
              <a:rPr lang="en-US" smtClean="0"/>
              <a:pPr/>
              <a:t>9</a:t>
            </a:fld>
            <a:endParaRPr lang="en-US"/>
          </a:p>
        </p:txBody>
      </p:sp>
    </p:spTree>
    <p:extLst>
      <p:ext uri="{BB962C8B-B14F-4D97-AF65-F5344CB8AC3E}">
        <p14:creationId xmlns="" xmlns:p14="http://schemas.microsoft.com/office/powerpoint/2010/main" val="1516434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C03332-08CC-4F40-9AFE-85712FEA68C4}" type="slidenum">
              <a:rPr lang="en-US" smtClean="0"/>
              <a:pPr/>
              <a:t>11</a:t>
            </a:fld>
            <a:endParaRPr lang="en-US"/>
          </a:p>
        </p:txBody>
      </p:sp>
    </p:spTree>
    <p:extLst>
      <p:ext uri="{BB962C8B-B14F-4D97-AF65-F5344CB8AC3E}">
        <p14:creationId xmlns="" xmlns:p14="http://schemas.microsoft.com/office/powerpoint/2010/main" val="796927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05C03332-08CC-4F40-9AFE-85712FEA68C4}" type="slidenum">
              <a:rPr lang="en-US" smtClean="0"/>
              <a:pPr/>
              <a:t>12</a:t>
            </a:fld>
            <a:endParaRPr lang="en-US"/>
          </a:p>
        </p:txBody>
      </p:sp>
    </p:spTree>
    <p:extLst>
      <p:ext uri="{BB962C8B-B14F-4D97-AF65-F5344CB8AC3E}">
        <p14:creationId xmlns="" xmlns:p14="http://schemas.microsoft.com/office/powerpoint/2010/main" val="2139968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endParaRPr lang="es-E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s-E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1D3CEFC3-8E80-4556-B89E-5A83EDE40B68}" type="slidenum">
              <a:rPr lang="es-ES" smtClean="0"/>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8A9C1A0-1CB0-4B86-8D76-552FDCBAA637}" type="slidenum">
              <a:rPr lang="es-ES" smtClean="0"/>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A0F4213-86E1-4A72-B562-85DC19E7809A}" type="slidenum">
              <a:rPr lang="es-ES" smtClean="0"/>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endParaRPr lang="es-ES"/>
          </a:p>
        </p:txBody>
      </p:sp>
      <p:sp>
        <p:nvSpPr>
          <p:cNvPr id="5" name="Footer Placeholder 4"/>
          <p:cNvSpPr>
            <a:spLocks noGrp="1"/>
          </p:cNvSpPr>
          <p:nvPr>
            <p:ph type="ftr" sz="quarter" idx="11"/>
          </p:nvPr>
        </p:nvSpPr>
        <p:spPr>
          <a:xfrm>
            <a:off x="457200" y="6480969"/>
            <a:ext cx="4260056" cy="300831"/>
          </a:xfrm>
        </p:spPr>
        <p:txBody>
          <a:bodyPr/>
          <a:lstStyle/>
          <a:p>
            <a:endParaRPr lang="es-ES"/>
          </a:p>
        </p:txBody>
      </p:sp>
      <p:sp>
        <p:nvSpPr>
          <p:cNvPr id="6" name="Slide Number Placeholder 5"/>
          <p:cNvSpPr>
            <a:spLocks noGrp="1"/>
          </p:cNvSpPr>
          <p:nvPr>
            <p:ph type="sldNum" sz="quarter" idx="12"/>
          </p:nvPr>
        </p:nvSpPr>
        <p:spPr/>
        <p:txBody>
          <a:bodyPr/>
          <a:lstStyle/>
          <a:p>
            <a:fld id="{B6F782CB-7C13-439D-A245-4611D35C13F9}" type="slidenum">
              <a:rPr lang="es-ES" smtClean="0"/>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endParaRPr lang="es-ES"/>
          </a:p>
        </p:txBody>
      </p:sp>
      <p:sp>
        <p:nvSpPr>
          <p:cNvPr id="5" name="Footer Placeholder 4"/>
          <p:cNvSpPr>
            <a:spLocks noGrp="1"/>
          </p:cNvSpPr>
          <p:nvPr>
            <p:ph type="ftr" sz="quarter" idx="11"/>
          </p:nvPr>
        </p:nvSpPr>
        <p:spPr>
          <a:xfrm>
            <a:off x="2619376" y="6480969"/>
            <a:ext cx="4260056" cy="300831"/>
          </a:xfrm>
        </p:spPr>
        <p:txBody>
          <a:bodyPr/>
          <a:lstStyle/>
          <a:p>
            <a:endParaRPr lang="es-ES"/>
          </a:p>
        </p:txBody>
      </p:sp>
      <p:sp>
        <p:nvSpPr>
          <p:cNvPr id="6" name="Slide Number Placeholder 5"/>
          <p:cNvSpPr>
            <a:spLocks noGrp="1"/>
          </p:cNvSpPr>
          <p:nvPr>
            <p:ph type="sldNum" sz="quarter" idx="12"/>
          </p:nvPr>
        </p:nvSpPr>
        <p:spPr>
          <a:xfrm>
            <a:off x="8451056" y="809624"/>
            <a:ext cx="502920" cy="300831"/>
          </a:xfrm>
        </p:spPr>
        <p:txBody>
          <a:bodyPr/>
          <a:lstStyle/>
          <a:p>
            <a:fld id="{B8B5153F-9956-4C8C-B9A9-CE6D5E01B779}" type="slidenum">
              <a:rPr lang="es-ES" smtClean="0"/>
              <a:pPr/>
              <a:t>‹#›</a:t>
            </a:fld>
            <a:endParaRPr lang="es-E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endParaRPr lang="es-ES"/>
          </a:p>
        </p:txBody>
      </p:sp>
      <p:sp>
        <p:nvSpPr>
          <p:cNvPr id="6" name="Footer Placeholder 5"/>
          <p:cNvSpPr>
            <a:spLocks noGrp="1"/>
          </p:cNvSpPr>
          <p:nvPr>
            <p:ph type="ftr" sz="quarter" idx="11"/>
          </p:nvPr>
        </p:nvSpPr>
        <p:spPr>
          <a:xfrm>
            <a:off x="457200" y="6480969"/>
            <a:ext cx="4260056" cy="301752"/>
          </a:xfrm>
        </p:spPr>
        <p:txBody>
          <a:bodyPr/>
          <a:lstStyle/>
          <a:p>
            <a:endParaRPr lang="es-ES"/>
          </a:p>
        </p:txBody>
      </p:sp>
      <p:sp>
        <p:nvSpPr>
          <p:cNvPr id="7" name="Slide Number Placeholder 6"/>
          <p:cNvSpPr>
            <a:spLocks noGrp="1"/>
          </p:cNvSpPr>
          <p:nvPr>
            <p:ph type="sldNum" sz="quarter" idx="12"/>
          </p:nvPr>
        </p:nvSpPr>
        <p:spPr>
          <a:xfrm>
            <a:off x="7589520" y="6480969"/>
            <a:ext cx="502920" cy="301752"/>
          </a:xfrm>
        </p:spPr>
        <p:txBody>
          <a:bodyPr/>
          <a:lstStyle/>
          <a:p>
            <a:fld id="{2EF67B4D-9401-4A6C-9E52-09A6C417F51D}" type="slidenum">
              <a:rPr lang="es-ES" smtClean="0"/>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endParaRPr lang="es-ES"/>
          </a:p>
        </p:txBody>
      </p:sp>
      <p:sp>
        <p:nvSpPr>
          <p:cNvPr id="8" name="Footer Placeholder 7"/>
          <p:cNvSpPr>
            <a:spLocks noGrp="1"/>
          </p:cNvSpPr>
          <p:nvPr>
            <p:ph type="ftr" sz="quarter" idx="11"/>
          </p:nvPr>
        </p:nvSpPr>
        <p:spPr>
          <a:xfrm>
            <a:off x="457200" y="6480969"/>
            <a:ext cx="4261104" cy="301752"/>
          </a:xfrm>
        </p:spPr>
        <p:txBody>
          <a:bodyPr/>
          <a:lstStyle/>
          <a:p>
            <a:endParaRPr lang="es-E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3C4F50BB-45EF-4B2E-AE08-D46305E0AB45}" type="slidenum">
              <a:rPr lang="es-ES" smtClean="0"/>
              <a:pPr/>
              <a:t>‹#›</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B181100E-74C2-4107-8C70-899ACEF1C879}" type="slidenum">
              <a:rPr lang="es-ES" smtClean="0"/>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endParaRPr lang="es-ES"/>
          </a:p>
        </p:txBody>
      </p:sp>
      <p:sp>
        <p:nvSpPr>
          <p:cNvPr id="3" name="Footer Placeholder 2"/>
          <p:cNvSpPr>
            <a:spLocks noGrp="1"/>
          </p:cNvSpPr>
          <p:nvPr>
            <p:ph type="ftr" sz="quarter" idx="11"/>
          </p:nvPr>
        </p:nvSpPr>
        <p:spPr>
          <a:xfrm>
            <a:off x="457200" y="6481890"/>
            <a:ext cx="4260056" cy="300831"/>
          </a:xfrm>
        </p:spPr>
        <p:txBody>
          <a:bodyPr/>
          <a:lstStyle/>
          <a:p>
            <a:endParaRPr lang="es-ES"/>
          </a:p>
        </p:txBody>
      </p:sp>
      <p:sp>
        <p:nvSpPr>
          <p:cNvPr id="4" name="Slide Number Placeholder 3"/>
          <p:cNvSpPr>
            <a:spLocks noGrp="1"/>
          </p:cNvSpPr>
          <p:nvPr>
            <p:ph type="sldNum" sz="quarter" idx="12"/>
          </p:nvPr>
        </p:nvSpPr>
        <p:spPr>
          <a:xfrm>
            <a:off x="7589520" y="6480969"/>
            <a:ext cx="502920" cy="301752"/>
          </a:xfrm>
        </p:spPr>
        <p:txBody>
          <a:bodyPr/>
          <a:lstStyle/>
          <a:p>
            <a:fld id="{2803DE8F-AB8F-4929-8CA5-C1E0BAB40754}" type="slidenum">
              <a:rPr lang="es-ES" smtClean="0"/>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endParaRPr lang="es-E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s-E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59EC4F43-6AB5-46E3-B692-B43698E74664}" type="slidenum">
              <a:rPr lang="es-ES" smtClean="0"/>
              <a:pPr/>
              <a:t>‹#›</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endParaRPr lang="es-E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s-E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507F3876-6F86-48F2-BA8F-216987818ED7}" type="slidenum">
              <a:rPr lang="es-ES" smtClean="0"/>
              <a:pPr/>
              <a:t>‹#›</a:t>
            </a:fld>
            <a:endParaRPr lang="es-E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endParaRPr lang="es-E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s-E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519B9F54-57F7-458F-A289-7F78A0DFECF7}" type="slidenum">
              <a:rPr lang="es-ES" smtClean="0"/>
              <a:pPr/>
              <a:t>‹#›</a:t>
            </a:fld>
            <a:endParaRPr lang="es-E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gif"/><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3" name="Rectangle 25"/>
          <p:cNvSpPr>
            <a:spLocks noGrp="1" noChangeArrowheads="1"/>
          </p:cNvSpPr>
          <p:nvPr>
            <p:ph type="ctrTitle"/>
          </p:nvPr>
        </p:nvSpPr>
        <p:spPr>
          <a:xfrm>
            <a:off x="491468" y="1498140"/>
            <a:ext cx="8062912" cy="1470025"/>
          </a:xfrm>
        </p:spPr>
        <p:txBody>
          <a:bodyPr>
            <a:normAutofit fontScale="90000"/>
          </a:bodyPr>
          <a:lstStyle/>
          <a:p>
            <a:pPr marL="0" marR="0" algn="ctr">
              <a:lnSpc>
                <a:spcPct val="115000"/>
              </a:lnSpc>
              <a:spcBef>
                <a:spcPts val="0"/>
              </a:spcBef>
              <a:spcAft>
                <a:spcPts val="1000"/>
              </a:spcAft>
            </a:pPr>
            <a:r>
              <a:rPr lang="el-GR" sz="4000" b="1" dirty="0">
                <a:ln w="18415" cmpd="sng">
                  <a:solidFill>
                    <a:srgbClr val="FFFFFF"/>
                  </a:solidFill>
                  <a:prstDash val="solid"/>
                </a:ln>
                <a:solidFill>
                  <a:srgbClr val="FFFFFF"/>
                </a:solidFill>
                <a:effectLst>
                  <a:outerShdw blurRad="63500" dir="3600000" algn="tl" rotWithShape="0">
                    <a:srgbClr val="000000">
                      <a:alpha val="70000"/>
                    </a:srgbClr>
                  </a:outerShdw>
                </a:effectLst>
                <a:ea typeface="Calibri"/>
                <a:cs typeface="Times New Roman"/>
              </a:rPr>
              <a:t>ΣΥΜΒΟΥΛΕΥΤΙΚΗ – ΕΠΙΜΟΡΦΩΣΗ – ΧΡΟΝΙΕΣ ΠΑΘΗΣΕΙΣ ΣΤΟ ΣΧΟΛΕΙΟ</a:t>
            </a:r>
            <a:endParaRPr lang="en-US" sz="3600" b="1" dirty="0">
              <a:ln w="18415" cmpd="sng">
                <a:solidFill>
                  <a:srgbClr val="FFFFFF"/>
                </a:solidFill>
                <a:prstDash val="solid"/>
              </a:ln>
              <a:solidFill>
                <a:srgbClr val="FFFFFF"/>
              </a:solidFill>
              <a:effectLst>
                <a:outerShdw blurRad="63500" dir="3600000" algn="tl" rotWithShape="0">
                  <a:srgbClr val="000000">
                    <a:alpha val="70000"/>
                  </a:srgbClr>
                </a:outerShdw>
              </a:effectLst>
              <a:ea typeface="Calibri"/>
              <a:cs typeface="Times New Roman"/>
            </a:endParaRPr>
          </a:p>
        </p:txBody>
      </p:sp>
      <p:sp>
        <p:nvSpPr>
          <p:cNvPr id="2118" name="Rectangle 70"/>
          <p:cNvSpPr>
            <a:spLocks noGrp="1" noChangeArrowheads="1"/>
          </p:cNvSpPr>
          <p:nvPr>
            <p:ph type="subTitle" idx="1"/>
          </p:nvPr>
        </p:nvSpPr>
        <p:spPr>
          <a:xfrm>
            <a:off x="6872" y="2924944"/>
            <a:ext cx="9073008" cy="2880320"/>
          </a:xfrm>
        </p:spPr>
        <p:txBody>
          <a:bodyPr>
            <a:normAutofit/>
          </a:bodyPr>
          <a:lstStyle/>
          <a:p>
            <a:pPr marR="0" algn="ctr">
              <a:lnSpc>
                <a:spcPct val="115000"/>
              </a:lnSpc>
              <a:spcAft>
                <a:spcPts val="1000"/>
              </a:spcAft>
            </a:pPr>
            <a:r>
              <a:rPr lang="el-GR" sz="3200" b="1" dirty="0">
                <a:ea typeface="Calibri"/>
                <a:cs typeface="Times New Roman"/>
              </a:rPr>
              <a:t>Η ανάγκη συμπερίληψης της Συμβουλευτικής στα προγράμματα επιμόρφωσης των εκπαιδευτικών Πρωτοβάθμιας εκπαίδευσης, για παιδιά με χρόνιες παθήσεις στο σχολείο</a:t>
            </a:r>
            <a:endParaRPr lang="en-US" sz="2800" dirty="0">
              <a:ea typeface="Calibri"/>
              <a:cs typeface="Times New Roman"/>
            </a:endParaRPr>
          </a:p>
          <a:p>
            <a:endParaRPr lang="en-US" dirty="0"/>
          </a:p>
        </p:txBody>
      </p:sp>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635896" y="116632"/>
            <a:ext cx="1774056" cy="1383764"/>
          </a:xfrm>
          <a:prstGeom prst="rect">
            <a:avLst/>
          </a:prstGeom>
        </p:spPr>
      </p:pic>
      <p:sp>
        <p:nvSpPr>
          <p:cNvPr id="6" name="TextBox 5"/>
          <p:cNvSpPr txBox="1"/>
          <p:nvPr/>
        </p:nvSpPr>
        <p:spPr>
          <a:xfrm>
            <a:off x="0" y="5805264"/>
            <a:ext cx="5868144" cy="646331"/>
          </a:xfrm>
          <a:prstGeom prst="rect">
            <a:avLst/>
          </a:prstGeom>
          <a:noFill/>
        </p:spPr>
        <p:txBody>
          <a:bodyPr wrap="square" rtlCol="0">
            <a:spAutoFit/>
          </a:bodyPr>
          <a:lstStyle/>
          <a:p>
            <a:r>
              <a:rPr lang="el-GR" dirty="0" smtClean="0">
                <a:latin typeface="+mn-lt"/>
              </a:rPr>
              <a:t>Σταύρος Σταύρου</a:t>
            </a:r>
          </a:p>
          <a:p>
            <a:r>
              <a:rPr lang="en-US" dirty="0" smtClean="0">
                <a:latin typeface="+mn-lt"/>
              </a:rPr>
              <a:t>MA in Counseling and Professional Guidance</a:t>
            </a:r>
            <a:endParaRPr lang="en-US"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980728"/>
            <a:ext cx="8229600" cy="4572000"/>
          </a:xfrm>
        </p:spPr>
        <p:txBody>
          <a:bodyPr/>
          <a:lstStyle/>
          <a:p>
            <a:pPr marL="64008" indent="0" algn="ctr">
              <a:buNone/>
            </a:pPr>
            <a:r>
              <a:rPr lang="el-GR" dirty="0" smtClean="0"/>
              <a:t>Τα παιδιά με χρόνιες ασθένειες δεν υπάγονται ξεκάθαρα σε κάποια από τις πιο πάνω κατηγορίες</a:t>
            </a:r>
          </a:p>
          <a:p>
            <a:pPr marL="64008" indent="0" algn="ctr">
              <a:buNone/>
            </a:pPr>
            <a:endParaRPr lang="el-GR" dirty="0"/>
          </a:p>
          <a:p>
            <a:pPr marL="64008" indent="0" algn="ctr">
              <a:buNone/>
            </a:pPr>
            <a:r>
              <a:rPr lang="el-GR" dirty="0" smtClean="0"/>
              <a:t>Αποτελούν </a:t>
            </a:r>
            <a:r>
              <a:rPr lang="el-GR" dirty="0" smtClean="0">
                <a:solidFill>
                  <a:srgbClr val="FF0000"/>
                </a:solidFill>
              </a:rPr>
              <a:t>ξεχωριστή κατηγορία </a:t>
            </a:r>
            <a:r>
              <a:rPr lang="el-GR" dirty="0" smtClean="0"/>
              <a:t>μαθητών, με δικές τους ιδιαιτερότητες και ως τέτοια πρέπει να αντιμετωπίζεται.</a:t>
            </a:r>
            <a:endParaRPr lang="en-US" dirty="0"/>
          </a:p>
        </p:txBody>
      </p:sp>
    </p:spTree>
    <p:extLst>
      <p:ext uri="{BB962C8B-B14F-4D97-AF65-F5344CB8AC3E}">
        <p14:creationId xmlns="" xmlns:p14="http://schemas.microsoft.com/office/powerpoint/2010/main" val="5795428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080120"/>
          </a:xfrm>
        </p:spPr>
        <p:txBody>
          <a:bodyPr/>
          <a:lstStyle/>
          <a:p>
            <a:r>
              <a:rPr lang="el-G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Ο ρόλος της Συμβουλευτικής</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35496" y="1124744"/>
            <a:ext cx="9073008" cy="5544616"/>
          </a:xfrm>
        </p:spPr>
        <p:txBody>
          <a:bodyPr>
            <a:normAutofit/>
          </a:bodyPr>
          <a:lstStyle/>
          <a:p>
            <a:pPr marL="64008" indent="0">
              <a:buNone/>
            </a:pPr>
            <a:r>
              <a:rPr lang="el-GR" dirty="0" smtClean="0"/>
              <a:t>Παροχή μέσων, υποστήριξη και πόρους στον εκπαιδευτικό ούτως ώστε:</a:t>
            </a:r>
          </a:p>
          <a:p>
            <a:pPr marL="64008" indent="0">
              <a:buNone/>
            </a:pPr>
            <a:endParaRPr lang="el-GR" dirty="0" smtClean="0"/>
          </a:p>
          <a:p>
            <a:r>
              <a:rPr lang="el-GR" sz="2800" dirty="0" smtClean="0"/>
              <a:t>Να αναγνωρίζει, να στηρίζει και να διαχειρίζεται παιδιά με χρόνιες ασθένειες</a:t>
            </a:r>
          </a:p>
          <a:p>
            <a:r>
              <a:rPr lang="el-GR" sz="2800" dirty="0" smtClean="0"/>
              <a:t>Τήρηση πρωτόκολλων και αποφυγή </a:t>
            </a:r>
            <a:r>
              <a:rPr lang="el-GR" sz="2800" b="1" dirty="0" smtClean="0">
                <a:solidFill>
                  <a:srgbClr val="FF0000"/>
                </a:solidFill>
              </a:rPr>
              <a:t>αυτό-σχεδιασμών</a:t>
            </a:r>
          </a:p>
          <a:p>
            <a:r>
              <a:rPr lang="el-GR" sz="2800" dirty="0" smtClean="0"/>
              <a:t>Ψυχολογική υποστήριξη</a:t>
            </a:r>
          </a:p>
          <a:p>
            <a:r>
              <a:rPr lang="el-GR" sz="2800" dirty="0" smtClean="0"/>
              <a:t>Συνεργασία με γονείς, παιδί και ιατρικό προσωπικό </a:t>
            </a:r>
          </a:p>
          <a:p>
            <a:r>
              <a:rPr lang="el-GR" sz="2800" dirty="0"/>
              <a:t>κ</a:t>
            </a:r>
            <a:r>
              <a:rPr lang="el-GR" sz="2800" dirty="0" smtClean="0"/>
              <a:t>.α.</a:t>
            </a:r>
            <a:endParaRPr lang="en-US" sz="2800" dirty="0"/>
          </a:p>
        </p:txBody>
      </p:sp>
    </p:spTree>
    <p:extLst>
      <p:ext uri="{BB962C8B-B14F-4D97-AF65-F5344CB8AC3E}">
        <p14:creationId xmlns="" xmlns:p14="http://schemas.microsoft.com/office/powerpoint/2010/main" val="846431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1080120"/>
          </a:xfrm>
        </p:spPr>
        <p:txBody>
          <a:bodyPr>
            <a:noAutofit/>
          </a:bodyPr>
          <a:lstStyle/>
          <a:p>
            <a:r>
              <a:rPr lang="el-GR" sz="3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Η περίπτωση της μικρής Ευαγγελίας</a:t>
            </a:r>
            <a:endParaRPr lang="en-US" sz="3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504" y="1052736"/>
            <a:ext cx="3707904" cy="3099172"/>
          </a:xfrm>
          <a:prstGeom prst="rect">
            <a:avLst/>
          </a:prstGeom>
        </p:spPr>
      </p:pic>
      <p:sp>
        <p:nvSpPr>
          <p:cNvPr id="5" name="TextBox 4"/>
          <p:cNvSpPr txBox="1"/>
          <p:nvPr/>
        </p:nvSpPr>
        <p:spPr>
          <a:xfrm>
            <a:off x="4067944" y="1196752"/>
            <a:ext cx="4680520" cy="3046988"/>
          </a:xfrm>
          <a:prstGeom prst="rect">
            <a:avLst/>
          </a:prstGeom>
          <a:noFill/>
        </p:spPr>
        <p:txBody>
          <a:bodyPr wrap="square" rtlCol="0">
            <a:spAutoFit/>
          </a:bodyPr>
          <a:lstStyle/>
          <a:p>
            <a:r>
              <a:rPr lang="el-GR" sz="2400" dirty="0" smtClean="0">
                <a:latin typeface="+mn-lt"/>
              </a:rPr>
              <a:t>Προβλήματα στο σχολείο:</a:t>
            </a:r>
          </a:p>
          <a:p>
            <a:endParaRPr lang="el-GR" sz="2400" dirty="0" smtClean="0">
              <a:latin typeface="+mn-lt"/>
            </a:endParaRPr>
          </a:p>
          <a:p>
            <a:pPr marL="285750" indent="-285750">
              <a:buFont typeface="Arial" pitchFamily="34" charset="0"/>
              <a:buChar char="•"/>
            </a:pPr>
            <a:r>
              <a:rPr lang="el-GR" sz="2400" dirty="0" smtClean="0">
                <a:latin typeface="+mn-lt"/>
              </a:rPr>
              <a:t>Έντονο άγχος</a:t>
            </a:r>
          </a:p>
          <a:p>
            <a:pPr marL="285750" indent="-285750">
              <a:buFont typeface="Arial" pitchFamily="34" charset="0"/>
              <a:buChar char="•"/>
            </a:pPr>
            <a:r>
              <a:rPr lang="el-GR" sz="2400" dirty="0" smtClean="0">
                <a:latin typeface="+mn-lt"/>
              </a:rPr>
              <a:t>Ντροπή</a:t>
            </a:r>
          </a:p>
          <a:p>
            <a:pPr marL="285750" indent="-285750">
              <a:buFont typeface="Arial" pitchFamily="34" charset="0"/>
              <a:buChar char="•"/>
            </a:pPr>
            <a:r>
              <a:rPr lang="el-GR" sz="2400" dirty="0" smtClean="0">
                <a:latin typeface="+mn-lt"/>
              </a:rPr>
              <a:t>Ανησυχία</a:t>
            </a:r>
          </a:p>
          <a:p>
            <a:pPr marL="285750" indent="-285750">
              <a:buFont typeface="Arial" pitchFamily="34" charset="0"/>
              <a:buChar char="•"/>
            </a:pPr>
            <a:r>
              <a:rPr lang="el-GR" sz="2400" dirty="0" smtClean="0">
                <a:latin typeface="+mn-lt"/>
              </a:rPr>
              <a:t>Φόβος</a:t>
            </a:r>
          </a:p>
          <a:p>
            <a:pPr marL="285750" indent="-285750">
              <a:buFont typeface="Arial" pitchFamily="34" charset="0"/>
              <a:buChar char="•"/>
            </a:pPr>
            <a:r>
              <a:rPr lang="el-GR" sz="2400" dirty="0" smtClean="0">
                <a:latin typeface="+mn-lt"/>
              </a:rPr>
              <a:t>Αβεβαιότητα</a:t>
            </a:r>
          </a:p>
          <a:p>
            <a:pPr marL="285750" indent="-285750">
              <a:buFont typeface="Arial" pitchFamily="34" charset="0"/>
              <a:buChar char="•"/>
            </a:pPr>
            <a:r>
              <a:rPr lang="el-GR" sz="2400" dirty="0" smtClean="0">
                <a:latin typeface="+mn-lt"/>
              </a:rPr>
              <a:t>Ανασφάλεια</a:t>
            </a:r>
          </a:p>
        </p:txBody>
      </p:sp>
      <p:sp>
        <p:nvSpPr>
          <p:cNvPr id="6" name="TextBox 5"/>
          <p:cNvSpPr txBox="1"/>
          <p:nvPr/>
        </p:nvSpPr>
        <p:spPr>
          <a:xfrm>
            <a:off x="107504" y="4243740"/>
            <a:ext cx="8928992" cy="243143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285750" indent="-285750">
              <a:buFont typeface="Arial" pitchFamily="34" charset="0"/>
              <a:buChar char="•"/>
            </a:pPr>
            <a:r>
              <a:rPr lang="el-GR" sz="1900" dirty="0" smtClean="0">
                <a:latin typeface="+mn-lt"/>
              </a:rPr>
              <a:t>Λανθασμένοι χειρισμοί</a:t>
            </a:r>
          </a:p>
          <a:p>
            <a:pPr marL="285750" indent="-285750">
              <a:buFont typeface="Arial" pitchFamily="34" charset="0"/>
              <a:buChar char="•"/>
            </a:pPr>
            <a:r>
              <a:rPr lang="el-GR" sz="1900" dirty="0" smtClean="0">
                <a:latin typeface="+mn-lt"/>
              </a:rPr>
              <a:t>Εκδηλώνουν πανικό, φόβο, άγχος</a:t>
            </a:r>
          </a:p>
          <a:p>
            <a:pPr marL="285750" indent="-285750">
              <a:buFont typeface="Arial" pitchFamily="34" charset="0"/>
              <a:buChar char="•"/>
            </a:pPr>
            <a:r>
              <a:rPr lang="el-GR" sz="1900" dirty="0" smtClean="0">
                <a:latin typeface="+mn-lt"/>
              </a:rPr>
              <a:t>Προσπάθεια περιορισμού των κινήσεων του παιδιού ακόμα κι όταν δεν χρειάζεται</a:t>
            </a:r>
          </a:p>
          <a:p>
            <a:pPr marL="285750" indent="-285750">
              <a:buFont typeface="Arial" pitchFamily="34" charset="0"/>
              <a:buChar char="•"/>
            </a:pPr>
            <a:r>
              <a:rPr lang="el-GR" sz="1900" dirty="0" smtClean="0">
                <a:latin typeface="+mn-lt"/>
              </a:rPr>
              <a:t>Αδυναμία συνεργασίας με τους γονείς</a:t>
            </a:r>
          </a:p>
          <a:p>
            <a:pPr marL="285750" indent="-285750">
              <a:buFont typeface="Arial" pitchFamily="34" charset="0"/>
              <a:buChar char="•"/>
            </a:pPr>
            <a:r>
              <a:rPr lang="el-GR" sz="1900" dirty="0" smtClean="0">
                <a:latin typeface="+mn-lt"/>
              </a:rPr>
              <a:t>Αδυναμία ορθής και έγκαιρης ενημέρωσης συμμαθητών και στελεχών</a:t>
            </a:r>
          </a:p>
          <a:p>
            <a:pPr marL="285750" indent="-285750">
              <a:buFont typeface="Arial" pitchFamily="34" charset="0"/>
              <a:buChar char="•"/>
            </a:pPr>
            <a:r>
              <a:rPr lang="el-GR" sz="1900" dirty="0" smtClean="0">
                <a:latin typeface="+mn-lt"/>
              </a:rPr>
              <a:t>Αδυναμία διαχείρισης συμμαθητών και της στάσης τους</a:t>
            </a:r>
          </a:p>
          <a:p>
            <a:pPr marL="285750" indent="-285750">
              <a:buFont typeface="Arial" pitchFamily="34" charset="0"/>
              <a:buChar char="•"/>
            </a:pPr>
            <a:r>
              <a:rPr lang="el-GR" sz="1900" dirty="0" smtClean="0">
                <a:latin typeface="+mn-lt"/>
              </a:rPr>
              <a:t>Έλλειψη διακριτικότητας και κατανόησης</a:t>
            </a:r>
          </a:p>
        </p:txBody>
      </p:sp>
    </p:spTree>
    <p:extLst>
      <p:ext uri="{BB962C8B-B14F-4D97-AF65-F5344CB8AC3E}">
        <p14:creationId xmlns="" xmlns:p14="http://schemas.microsoft.com/office/powerpoint/2010/main" val="3355668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080120"/>
          </a:xfrm>
        </p:spPr>
        <p:txBody>
          <a:bodyPr/>
          <a:lstStyle/>
          <a:p>
            <a:pPr algn="ctr"/>
            <a:r>
              <a:rPr lang="el-GR"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Η Εξελικτική Παραδοξότητα</a:t>
            </a:r>
            <a:endPar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4" name="Rectangle 3"/>
          <p:cNvSpPr/>
          <p:nvPr/>
        </p:nvSpPr>
        <p:spPr>
          <a:xfrm>
            <a:off x="179512" y="4653136"/>
            <a:ext cx="8712968" cy="2123658"/>
          </a:xfrm>
          <a:prstGeom prst="rect">
            <a:avLst/>
          </a:prstGeom>
          <a:noFill/>
        </p:spPr>
        <p:txBody>
          <a:bodyPr wrap="square" lIns="91440" tIns="45720" rIns="91440" bIns="45720">
            <a:spAutoFit/>
          </a:bodyPr>
          <a:lstStyle/>
          <a:p>
            <a:r>
              <a:rPr lang="el-GR"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rPr>
              <a:t>Διάρκεια ζωής </a:t>
            </a:r>
          </a:p>
          <a:p>
            <a:r>
              <a:rPr lang="el-GR"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rPr>
              <a:t>                         </a:t>
            </a:r>
            <a:r>
              <a:rPr lang="en-US" sz="32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rPr>
              <a:t>Vs</a:t>
            </a:r>
            <a:r>
              <a:rPr lang="en-US"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rPr>
              <a:t> </a:t>
            </a:r>
            <a:endParaRPr lang="el-GR"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ndParaRPr>
          </a:p>
          <a:p>
            <a:r>
              <a:rPr lang="el-GR"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rPr>
              <a:t>                          Ποιότητα ζωής</a:t>
            </a:r>
            <a:endParaRPr lang="en-US" sz="4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ndParaRPr>
          </a:p>
        </p:txBody>
      </p:sp>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270375" y="1196752"/>
            <a:ext cx="4667250" cy="3333750"/>
          </a:xfrm>
          <a:prstGeom prst="rect">
            <a:avLst/>
          </a:prstGeom>
        </p:spPr>
      </p:pic>
    </p:spTree>
    <p:extLst>
      <p:ext uri="{BB962C8B-B14F-4D97-AF65-F5344CB8AC3E}">
        <p14:creationId xmlns="" xmlns:p14="http://schemas.microsoft.com/office/powerpoint/2010/main" val="36514254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905440" y="3988152"/>
            <a:ext cx="2341116" cy="2341116"/>
          </a:xfrm>
          <a:prstGeom prst="rect">
            <a:avLst/>
          </a:prstGeom>
          <a:ln>
            <a:noFill/>
          </a:ln>
          <a:effectLst>
            <a:softEdge rad="112500"/>
          </a:effectLst>
        </p:spPr>
      </p:pic>
      <p:pic>
        <p:nvPicPr>
          <p:cNvPr id="5" name="Pictur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1048814">
            <a:off x="2295604" y="914269"/>
            <a:ext cx="3383868" cy="2255912"/>
          </a:xfrm>
          <a:prstGeom prst="rect">
            <a:avLst/>
          </a:prstGeom>
          <a:ln>
            <a:noFill/>
          </a:ln>
          <a:effectLst>
            <a:softEdge rad="112500"/>
          </a:effectLst>
        </p:spPr>
      </p:pic>
      <p:pic>
        <p:nvPicPr>
          <p:cNvPr id="7" name="Picture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21204070">
            <a:off x="2107648" y="4828945"/>
            <a:ext cx="2078250" cy="1385500"/>
          </a:xfrm>
          <a:prstGeom prst="rect">
            <a:avLst/>
          </a:prstGeom>
          <a:ln>
            <a:noFill/>
          </a:ln>
          <a:effectLst>
            <a:softEdge rad="112500"/>
          </a:effectLst>
        </p:spPr>
      </p:pic>
      <p:pic>
        <p:nvPicPr>
          <p:cNvPr id="6" name="Picture 5"/>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3082652" y="3212976"/>
            <a:ext cx="2857500" cy="2381250"/>
          </a:xfrm>
          <a:prstGeom prst="rect">
            <a:avLst/>
          </a:prstGeom>
          <a:ln>
            <a:noFill/>
          </a:ln>
          <a:effectLst>
            <a:softEdge rad="112500"/>
          </a:effectLst>
        </p:spPr>
      </p:pic>
    </p:spTree>
    <p:extLst>
      <p:ext uri="{BB962C8B-B14F-4D97-AF65-F5344CB8AC3E}">
        <p14:creationId xmlns="" xmlns:p14="http://schemas.microsoft.com/office/powerpoint/2010/main" val="39049579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 xmlns:a14="http://schemas.microsoft.com/office/drawing/2010/main" val="0"/>
              </a:ext>
            </a:extLst>
          </a:blip>
          <a:srcRect b="9169"/>
          <a:stretch/>
        </p:blipFill>
        <p:spPr>
          <a:xfrm>
            <a:off x="0" y="1"/>
            <a:ext cx="9144000" cy="6858000"/>
          </a:xfrm>
          <a:prstGeom prst="rect">
            <a:avLst/>
          </a:prstGeom>
        </p:spPr>
      </p:pic>
    </p:spTree>
    <p:extLst>
      <p:ext uri="{BB962C8B-B14F-4D97-AF65-F5344CB8AC3E}">
        <p14:creationId xmlns="" xmlns:p14="http://schemas.microsoft.com/office/powerpoint/2010/main" val="23198690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619672" y="188640"/>
            <a:ext cx="5616624" cy="4058376"/>
          </a:xfrm>
          <a:prstGeom prst="rect">
            <a:avLst/>
          </a:prstGeom>
          <a:ln>
            <a:noFill/>
          </a:ln>
          <a:effectLst>
            <a:softEdge rad="112500"/>
          </a:effectLst>
        </p:spPr>
      </p:pic>
      <p:sp>
        <p:nvSpPr>
          <p:cNvPr id="5" name="TextBox 4"/>
          <p:cNvSpPr txBox="1"/>
          <p:nvPr/>
        </p:nvSpPr>
        <p:spPr>
          <a:xfrm>
            <a:off x="755576" y="4437112"/>
            <a:ext cx="7560840" cy="1938992"/>
          </a:xfrm>
          <a:prstGeom prst="rect">
            <a:avLst/>
          </a:prstGeom>
          <a:noFill/>
        </p:spPr>
        <p:txBody>
          <a:bodyPr wrap="square" rtlCol="0">
            <a:spAutoFit/>
          </a:bodyPr>
          <a:lstStyle/>
          <a:p>
            <a:pPr algn="ctr"/>
            <a:r>
              <a:rPr lang="el-GR" sz="4000" dirty="0" smtClean="0">
                <a:latin typeface="+mj-lt"/>
              </a:rPr>
              <a:t>«Ανακάλυψη» των παιδιών που πάσχουν από χρόνιες ασθένειες </a:t>
            </a:r>
            <a:endParaRPr lang="en-US" sz="4000" dirty="0">
              <a:latin typeface="+mj-lt"/>
            </a:endParaRPr>
          </a:p>
        </p:txBody>
      </p:sp>
    </p:spTree>
    <p:extLst>
      <p:ext uri="{BB962C8B-B14F-4D97-AF65-F5344CB8AC3E}">
        <p14:creationId xmlns="" xmlns:p14="http://schemas.microsoft.com/office/powerpoint/2010/main" val="12315275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267494"/>
            <a:ext cx="9001000" cy="6473874"/>
          </a:xfrm>
        </p:spPr>
        <p:txBody>
          <a:bodyPr>
            <a:normAutofit/>
          </a:bodyPr>
          <a:lstStyle/>
          <a:p>
            <a:r>
              <a:rPr lang="el-GR"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Το να μην βλέπεις κάτι</a:t>
            </a:r>
            <a:br>
              <a:rPr lang="el-GR"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l-GR"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δε σε καθιστά απαραίτητα τυφλό.</a:t>
            </a:r>
            <a:br>
              <a:rPr lang="el-GR"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l-GR"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Το να επιμένεις όμως </a:t>
            </a:r>
            <a:br>
              <a:rPr lang="el-GR"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l-GR"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να μην βλέπεις κάτι</a:t>
            </a:r>
            <a:br>
              <a:rPr lang="el-GR"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l-GR"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σε καθιστά τουλάχιστον ανεπαρκή.</a:t>
            </a:r>
            <a:br>
              <a:rPr lang="el-GR"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 xmlns:p14="http://schemas.microsoft.com/office/powerpoint/2010/main" val="22387910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 xmlns:a14="http://schemas.microsoft.com/office/drawing/2010/main" val="0"/>
              </a:ext>
            </a:extLst>
          </a:blip>
          <a:srcRect l="28744" t="30397" r="29120" b="29138"/>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 xmlns:p14="http://schemas.microsoft.com/office/powerpoint/2010/main" val="2855828427"/>
              </p:ext>
            </p:extLst>
          </p:nvPr>
        </p:nvGraphicFramePr>
        <p:xfrm>
          <a:off x="467544" y="858090"/>
          <a:ext cx="4464496"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5111552" y="404664"/>
            <a:ext cx="4032448" cy="5232202"/>
          </a:xfrm>
          <a:prstGeom prst="rect">
            <a:avLst/>
          </a:prstGeom>
          <a:noFill/>
        </p:spPr>
        <p:txBody>
          <a:bodyPr wrap="square" rtlCol="0" anchor="ctr">
            <a:spAutoFit/>
          </a:bodyPr>
          <a:lstStyle/>
          <a:p>
            <a:r>
              <a:rPr lang="el-GR"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rPr>
              <a:t>Σ</a:t>
            </a:r>
            <a:r>
              <a:rPr lang="el-GR"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rPr>
              <a:t>ύμφωνα με τους οργανισμούς υγείας, οι χρόνιες παθήσεις αποτελούν ένα από τα σημαντικότερα προβλήματα των σύγχρονων κοινωνιών και έχουν αυξητική τάση παγκόσμια</a:t>
            </a:r>
            <a:endParaRPr lang="en-US"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endParaRPr>
          </a:p>
        </p:txBody>
      </p:sp>
    </p:spTree>
    <p:extLst>
      <p:ext uri="{BB962C8B-B14F-4D97-AF65-F5344CB8AC3E}">
        <p14:creationId xmlns="" xmlns:p14="http://schemas.microsoft.com/office/powerpoint/2010/main" val="3371834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32656"/>
            <a:ext cx="9144000" cy="1618200"/>
          </a:xfrm>
        </p:spPr>
        <p:txBody>
          <a:bodyPr/>
          <a:lstStyle/>
          <a:p>
            <a:pPr marL="64008" indent="0" algn="ctr">
              <a:buNone/>
            </a:pPr>
            <a:r>
              <a:rPr lang="el-GR"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Ένα μεγάλο ποσοστό του συνόλου των ανθρώπων με χρόνιες ασθένειες, το αποτελούν παιδιά σχολικής ηλικίας</a:t>
            </a:r>
            <a:endParaRPr lang="en-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122884"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rot="408165">
            <a:off x="285306" y="4027220"/>
            <a:ext cx="1786362" cy="2679543"/>
          </a:xfrm>
          <a:prstGeom prst="rect">
            <a:avLst/>
          </a:prstGeom>
          <a:noFill/>
          <a:ln>
            <a:noFill/>
          </a:ln>
          <a:effectLst>
            <a:outerShdw dist="35921" dir="2700000" algn="ctr" rotWithShape="0">
              <a:schemeClr val="bg2"/>
            </a:outerShdw>
            <a:softEdge rad="317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2885" name="Picture 5"/>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rot="1729004">
            <a:off x="3724802" y="4117796"/>
            <a:ext cx="3066899" cy="2040882"/>
          </a:xfrm>
          <a:prstGeom prst="rect">
            <a:avLst/>
          </a:prstGeom>
          <a:noFill/>
          <a:ln>
            <a:noFill/>
          </a:ln>
          <a:effectLst>
            <a:outerShdw dist="35921" dir="2700000" algn="ctr" rotWithShape="0">
              <a:schemeClr val="bg2"/>
            </a:outerShdw>
            <a:softEdge rad="6350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2882" name="Picture 2"/>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rot="21394032">
            <a:off x="1900000" y="4609168"/>
            <a:ext cx="2713543" cy="1928044"/>
          </a:xfrm>
          <a:prstGeom prst="rect">
            <a:avLst/>
          </a:prstGeom>
          <a:noFill/>
          <a:ln>
            <a:noFill/>
          </a:ln>
          <a:effectLst>
            <a:outerShdw dist="35921" dir="2700000" algn="ctr" rotWithShape="0">
              <a:schemeClr val="bg2"/>
            </a:outerShdw>
            <a:softEdge rad="317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2883" name="Picture 3"/>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rot="347618">
            <a:off x="1781903" y="2126029"/>
            <a:ext cx="2925273" cy="2179328"/>
          </a:xfrm>
          <a:prstGeom prst="rect">
            <a:avLst/>
          </a:prstGeom>
          <a:noFill/>
          <a:ln>
            <a:noFill/>
          </a:ln>
          <a:effectLst>
            <a:outerShdw dist="35921" dir="2700000" algn="ctr" rotWithShape="0">
              <a:schemeClr val="bg2"/>
            </a:outerShdw>
            <a:softEdge rad="6350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2886" name="Picture 6"/>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rot="20791012">
            <a:off x="6326809" y="2748600"/>
            <a:ext cx="2796959" cy="1794276"/>
          </a:xfrm>
          <a:prstGeom prst="rect">
            <a:avLst/>
          </a:prstGeom>
          <a:noFill/>
          <a:ln>
            <a:noFill/>
          </a:ln>
          <a:effectLst>
            <a:outerShdw dist="35921" dir="2700000" algn="ctr" rotWithShape="0">
              <a:schemeClr val="bg2"/>
            </a:outerShdw>
            <a:softEdge rad="6350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2887" name="Picture 7"/>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4708572" y="2132856"/>
            <a:ext cx="2591353" cy="2292350"/>
          </a:xfrm>
          <a:prstGeom prst="rect">
            <a:avLst/>
          </a:prstGeom>
          <a:noFill/>
          <a:ln>
            <a:noFill/>
          </a:ln>
          <a:effectLst>
            <a:outerShdw dist="35921" dir="2700000" algn="ctr" rotWithShape="0">
              <a:schemeClr val="bg2"/>
            </a:outerShdw>
            <a:softEdge rad="317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9">
            <a:extLst>
              <a:ext uri="{28A0092B-C50C-407E-A947-70E740481C1C}">
                <a14:useLocalDpi xmlns="" xmlns:a14="http://schemas.microsoft.com/office/drawing/2010/main" val="0"/>
              </a:ext>
            </a:extLst>
          </a:blip>
          <a:stretch>
            <a:fillRect/>
          </a:stretch>
        </p:blipFill>
        <p:spPr>
          <a:xfrm>
            <a:off x="6156176" y="4631632"/>
            <a:ext cx="2732474" cy="1828602"/>
          </a:xfrm>
          <a:prstGeom prst="rect">
            <a:avLst/>
          </a:prstGeom>
          <a:effectLst>
            <a:softEdge rad="317500"/>
          </a:effectLst>
        </p:spPr>
      </p:pic>
      <p:pic>
        <p:nvPicPr>
          <p:cNvPr id="5" name="Picture 4"/>
          <p:cNvPicPr>
            <a:picLocks noChangeAspect="1"/>
          </p:cNvPicPr>
          <p:nvPr/>
        </p:nvPicPr>
        <p:blipFill>
          <a:blip r:embed="rId10">
            <a:extLst>
              <a:ext uri="{28A0092B-C50C-407E-A947-70E740481C1C}">
                <a14:useLocalDpi xmlns="" xmlns:a14="http://schemas.microsoft.com/office/drawing/2010/main" val="0"/>
              </a:ext>
            </a:extLst>
          </a:blip>
          <a:stretch>
            <a:fillRect/>
          </a:stretch>
        </p:blipFill>
        <p:spPr>
          <a:xfrm rot="20620376">
            <a:off x="297789" y="1968906"/>
            <a:ext cx="1761396" cy="2344858"/>
          </a:xfrm>
          <a:prstGeom prst="rect">
            <a:avLst/>
          </a:prstGeom>
          <a:effectLst>
            <a:softEdge rad="317500"/>
          </a:effectLst>
        </p:spPr>
      </p:pic>
    </p:spTree>
    <p:extLst>
      <p:ext uri="{BB962C8B-B14F-4D97-AF65-F5344CB8AC3E}">
        <p14:creationId xmlns="" xmlns:p14="http://schemas.microsoft.com/office/powerpoint/2010/main" val="16914368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7494"/>
            <a:ext cx="9180512" cy="1399032"/>
          </a:xfrm>
        </p:spPr>
        <p:txBody>
          <a:bodyPr/>
          <a:lstStyle/>
          <a:p>
            <a:pPr algn="ctr"/>
            <a:r>
              <a:rPr lang="el-GR"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Τι είναι Χρόνια Ασθένεια</a:t>
            </a:r>
            <a:endParaRPr lang="en-US"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3" name="Content Placeholder 2"/>
          <p:cNvSpPr>
            <a:spLocks noGrp="1"/>
          </p:cNvSpPr>
          <p:nvPr>
            <p:ph idx="1"/>
          </p:nvPr>
        </p:nvSpPr>
        <p:spPr>
          <a:xfrm>
            <a:off x="0" y="1700808"/>
            <a:ext cx="9144000" cy="2626312"/>
          </a:xfrm>
        </p:spPr>
        <p:txBody>
          <a:bodyPr>
            <a:normAutofit fontScale="92500" lnSpcReduction="20000"/>
          </a:bodyPr>
          <a:lstStyle/>
          <a:p>
            <a:pPr marL="64008" indent="0" algn="ctr">
              <a:buNone/>
            </a:pPr>
            <a:r>
              <a:rPr lang="el-G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Ασθένειες που διαρκούν τουλάχιστον 3 μήνες και απαιτούν περίθαλψη, φαρμακευτική αγωγή και υπηρεσίες υγείας. Πολλές χρόνιες ασθένειες χαρακτηρίζονται ως τέτοιες από τη στιγμή ακόμα της διάγνωσής τους </a:t>
            </a:r>
          </a:p>
          <a:p>
            <a:pPr marL="64008" indent="0" algn="ctr">
              <a:buNone/>
            </a:pPr>
            <a:endParaRPr lang="el-GR"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64008" indent="0" algn="ctr">
              <a:buNone/>
            </a:pPr>
            <a:r>
              <a:rPr lang="el-G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(Αμερικανική Ακαδημία Παιδιατρικής)</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ounded Rectangle 4"/>
          <p:cNvSpPr/>
          <p:nvPr/>
        </p:nvSpPr>
        <p:spPr>
          <a:xfrm rot="20530832">
            <a:off x="411906" y="4897711"/>
            <a:ext cx="1368152" cy="7920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l-G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Άσθμα</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Rounded Rectangle 5"/>
          <p:cNvSpPr/>
          <p:nvPr/>
        </p:nvSpPr>
        <p:spPr>
          <a:xfrm>
            <a:off x="1868437" y="5445224"/>
            <a:ext cx="2952328" cy="7920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l-GR"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Ανοσοανεπάρκειες</a:t>
            </a:r>
            <a:endPar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ounded Rectangle 6"/>
          <p:cNvSpPr/>
          <p:nvPr/>
        </p:nvSpPr>
        <p:spPr>
          <a:xfrm rot="1180678">
            <a:off x="2462889" y="4703922"/>
            <a:ext cx="2088232" cy="66584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l-G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Νεφροπάθειες</a:t>
            </a:r>
            <a:endPar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Rounded Rectangle 7"/>
          <p:cNvSpPr/>
          <p:nvPr/>
        </p:nvSpPr>
        <p:spPr>
          <a:xfrm rot="21257171">
            <a:off x="4451294" y="6013661"/>
            <a:ext cx="2160240" cy="576064"/>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Καρδιοπάθειες</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Rounded Rectangle 8"/>
          <p:cNvSpPr/>
          <p:nvPr/>
        </p:nvSpPr>
        <p:spPr>
          <a:xfrm>
            <a:off x="4427984" y="4707370"/>
            <a:ext cx="2232248" cy="52183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Διαβήτης</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Rounded Rectangle 9"/>
          <p:cNvSpPr/>
          <p:nvPr/>
        </p:nvSpPr>
        <p:spPr>
          <a:xfrm rot="397145">
            <a:off x="6733840" y="5260433"/>
            <a:ext cx="1872208" cy="870710"/>
          </a:xfrm>
          <a:prstGeom prst="round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el-GR"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Αυτοάνοσα</a:t>
            </a:r>
            <a:endPar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el-G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Νοσήματα</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 xmlns:p14="http://schemas.microsoft.com/office/powerpoint/2010/main" val="12668846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8640"/>
            <a:ext cx="9108504" cy="1186152"/>
          </a:xfrm>
        </p:spPr>
        <p:txBody>
          <a:bodyPr/>
          <a:lstStyle/>
          <a:p>
            <a:pPr marL="64008" indent="0" algn="ctr">
              <a:buNone/>
            </a:pPr>
            <a:r>
              <a:rPr lang="el-G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Κάθε ασθένεια διαφέρει, όμως υπάρχουν διάφορα κοινά προβλήματα για τα παιδιά:</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Oval 3"/>
          <p:cNvSpPr/>
          <p:nvPr/>
        </p:nvSpPr>
        <p:spPr>
          <a:xfrm>
            <a:off x="827584" y="1772816"/>
            <a:ext cx="1944216" cy="180020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el-GR" b="1" dirty="0" smtClean="0">
                <a:ln w="50800"/>
                <a:solidFill>
                  <a:schemeClr val="bg1">
                    <a:shade val="50000"/>
                  </a:schemeClr>
                </a:solidFill>
              </a:rPr>
              <a:t>Ιατρικές </a:t>
            </a:r>
          </a:p>
          <a:p>
            <a:pPr algn="ctr"/>
            <a:r>
              <a:rPr lang="el-GR" b="1" dirty="0" smtClean="0">
                <a:ln w="50800"/>
                <a:solidFill>
                  <a:schemeClr val="bg1">
                    <a:shade val="50000"/>
                  </a:schemeClr>
                </a:solidFill>
              </a:rPr>
              <a:t>εξετάσεις</a:t>
            </a:r>
            <a:endParaRPr lang="en-US" b="1" dirty="0">
              <a:ln w="50800"/>
              <a:solidFill>
                <a:schemeClr val="bg1">
                  <a:shade val="50000"/>
                </a:schemeClr>
              </a:solidFill>
            </a:endParaRPr>
          </a:p>
        </p:txBody>
      </p:sp>
      <p:sp>
        <p:nvSpPr>
          <p:cNvPr id="5" name="Oval 4"/>
          <p:cNvSpPr/>
          <p:nvPr/>
        </p:nvSpPr>
        <p:spPr>
          <a:xfrm>
            <a:off x="2627784" y="1772816"/>
            <a:ext cx="1944216" cy="1800200"/>
          </a:xfrm>
          <a:prstGeom prst="ellipse">
            <a:avLst/>
          </a:prstGeom>
          <a:ln>
            <a:noFill/>
          </a:ln>
          <a:effectLst>
            <a:outerShdw blurRad="63500" dist="25400" dir="14700000" algn="t" rotWithShape="0">
              <a:srgbClr val="000000">
                <a:alpha val="50000"/>
              </a:srgbClr>
            </a:outerShdw>
            <a:reflection blurRad="6350" stA="50000" endA="300" endPos="38500" dist="50800" dir="5400000" sy="-100000" algn="bl" rotWithShape="0"/>
          </a:effectLst>
        </p:spPr>
        <p:style>
          <a:lnRef idx="1">
            <a:schemeClr val="accent6"/>
          </a:lnRef>
          <a:fillRef idx="2">
            <a:schemeClr val="accent6"/>
          </a:fillRef>
          <a:effectRef idx="1">
            <a:schemeClr val="accent6"/>
          </a:effectRef>
          <a:fontRef idx="minor">
            <a:schemeClr val="dk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el-GR" sz="1600" b="1" dirty="0" smtClean="0">
                <a:ln w="50800"/>
                <a:solidFill>
                  <a:schemeClr val="bg1">
                    <a:shade val="50000"/>
                  </a:schemeClr>
                </a:solidFill>
              </a:rPr>
              <a:t>Οικονομική</a:t>
            </a:r>
          </a:p>
          <a:p>
            <a:pPr algn="ctr"/>
            <a:r>
              <a:rPr lang="el-GR" sz="1600" b="1" dirty="0" smtClean="0">
                <a:ln w="50800"/>
                <a:solidFill>
                  <a:schemeClr val="bg1">
                    <a:shade val="50000"/>
                  </a:schemeClr>
                </a:solidFill>
              </a:rPr>
              <a:t>Επιβάρυνση</a:t>
            </a:r>
          </a:p>
          <a:p>
            <a:pPr algn="ctr"/>
            <a:r>
              <a:rPr lang="el-GR" sz="1600" b="1" dirty="0" smtClean="0">
                <a:ln w="50800"/>
                <a:solidFill>
                  <a:schemeClr val="bg1">
                    <a:shade val="50000"/>
                  </a:schemeClr>
                </a:solidFill>
              </a:rPr>
              <a:t>οικογένειας</a:t>
            </a:r>
            <a:endParaRPr lang="en-US" sz="1600" b="1" dirty="0">
              <a:ln w="50800"/>
              <a:solidFill>
                <a:schemeClr val="bg1">
                  <a:shade val="50000"/>
                </a:schemeClr>
              </a:solidFill>
            </a:endParaRPr>
          </a:p>
        </p:txBody>
      </p:sp>
      <p:sp>
        <p:nvSpPr>
          <p:cNvPr id="7" name="Oval 6"/>
          <p:cNvSpPr/>
          <p:nvPr/>
        </p:nvSpPr>
        <p:spPr>
          <a:xfrm>
            <a:off x="4427984" y="1772816"/>
            <a:ext cx="2088232" cy="1800200"/>
          </a:xfrm>
          <a:prstGeom prst="ellipse">
            <a:avLst/>
          </a:prstGeom>
          <a:effectLst>
            <a:outerShdw blurRad="63500" dist="25400" dir="14700000" algn="t" rotWithShape="0">
              <a:srgbClr val="000000">
                <a:alpha val="50000"/>
              </a:srgb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el-GR" b="1" dirty="0" smtClean="0">
                <a:ln w="50800"/>
                <a:solidFill>
                  <a:schemeClr val="bg1">
                    <a:shade val="50000"/>
                  </a:schemeClr>
                </a:solidFill>
              </a:rPr>
              <a:t>Διαπροσωπικές</a:t>
            </a:r>
          </a:p>
          <a:p>
            <a:pPr algn="ctr"/>
            <a:r>
              <a:rPr lang="el-GR" b="1" dirty="0" smtClean="0">
                <a:ln w="50800"/>
                <a:solidFill>
                  <a:schemeClr val="bg1">
                    <a:shade val="50000"/>
                  </a:schemeClr>
                </a:solidFill>
              </a:rPr>
              <a:t>Σχέσεις</a:t>
            </a:r>
            <a:endParaRPr lang="en-US" b="1" dirty="0">
              <a:ln w="50800"/>
              <a:solidFill>
                <a:schemeClr val="bg1">
                  <a:shade val="50000"/>
                </a:schemeClr>
              </a:solidFill>
            </a:endParaRPr>
          </a:p>
        </p:txBody>
      </p:sp>
      <p:sp>
        <p:nvSpPr>
          <p:cNvPr id="8" name="Oval 7"/>
          <p:cNvSpPr/>
          <p:nvPr/>
        </p:nvSpPr>
        <p:spPr>
          <a:xfrm>
            <a:off x="6395032" y="1772816"/>
            <a:ext cx="2016224" cy="1800200"/>
          </a:xfrm>
          <a:prstGeom prst="ellipse">
            <a:avLst/>
          </a:prstGeom>
          <a:gradFill>
            <a:gsLst>
              <a:gs pos="0">
                <a:schemeClr val="accent5">
                  <a:tint val="60000"/>
                  <a:satMod val="160000"/>
                </a:schemeClr>
              </a:gs>
              <a:gs pos="83000">
                <a:schemeClr val="accent5">
                  <a:tint val="86000"/>
                  <a:satMod val="160000"/>
                </a:schemeClr>
              </a:gs>
              <a:gs pos="100000">
                <a:schemeClr val="accent5">
                  <a:shade val="40000"/>
                  <a:satMod val="160000"/>
                </a:schemeClr>
              </a:gs>
            </a:gsLst>
          </a:gradFill>
          <a:ln>
            <a:noFill/>
          </a:ln>
          <a:effectLst>
            <a:outerShdw blurRad="50800" dist="38100" dir="14700000" algn="t" rotWithShape="0">
              <a:srgbClr val="000000">
                <a:alpha val="60000"/>
              </a:srgbClr>
            </a:outerShdw>
            <a:reflection blurRad="6350" stA="52000" endA="300" endPos="35000" dir="5400000" sy="-100000" algn="bl" rotWithShape="0"/>
          </a:effectLst>
        </p:spPr>
        <p:style>
          <a:lnRef idx="1">
            <a:schemeClr val="accent5"/>
          </a:lnRef>
          <a:fillRef idx="3">
            <a:schemeClr val="accent5"/>
          </a:fillRef>
          <a:effectRef idx="2">
            <a:schemeClr val="accent5"/>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el-GR" b="1" dirty="0" smtClean="0">
                <a:ln w="50800"/>
                <a:solidFill>
                  <a:schemeClr val="bg1">
                    <a:shade val="50000"/>
                  </a:schemeClr>
                </a:solidFill>
              </a:rPr>
              <a:t>Άγχος</a:t>
            </a:r>
            <a:endParaRPr lang="en-US" b="1" dirty="0">
              <a:ln w="50800"/>
              <a:solidFill>
                <a:schemeClr val="bg1">
                  <a:shade val="50000"/>
                </a:schemeClr>
              </a:solidFill>
            </a:endParaRPr>
          </a:p>
        </p:txBody>
      </p:sp>
      <p:sp>
        <p:nvSpPr>
          <p:cNvPr id="9" name="Oval 8"/>
          <p:cNvSpPr/>
          <p:nvPr/>
        </p:nvSpPr>
        <p:spPr>
          <a:xfrm>
            <a:off x="1691680" y="3284984"/>
            <a:ext cx="2088232" cy="1872208"/>
          </a:xfrm>
          <a:prstGeom prst="ellipse">
            <a:avLst/>
          </a:prstGeom>
          <a:gradFill flip="none" rotWithShape="1">
            <a:gsLst>
              <a:gs pos="0">
                <a:srgbClr val="FF9900">
                  <a:tint val="66000"/>
                  <a:satMod val="160000"/>
                </a:srgbClr>
              </a:gs>
              <a:gs pos="50000">
                <a:srgbClr val="FF9900">
                  <a:tint val="44500"/>
                  <a:satMod val="160000"/>
                </a:srgbClr>
              </a:gs>
              <a:gs pos="100000">
                <a:srgbClr val="FF9900">
                  <a:tint val="23500"/>
                  <a:satMod val="160000"/>
                </a:srgbClr>
              </a:gs>
            </a:gsLst>
            <a:lin ang="0" scaled="1"/>
            <a:tileRect/>
          </a:gradFill>
          <a:ln>
            <a:noFill/>
          </a:ln>
          <a:effectLst>
            <a:outerShdw blurRad="63500" dist="25400" dir="14700000" algn="t" rotWithShape="0">
              <a:srgbClr val="000000">
                <a:alpha val="50000"/>
              </a:srgbClr>
            </a:outerShdw>
            <a:reflection blurRad="6350" stA="52000" endA="300" endPos="35000" dir="5400000" sy="-100000" algn="bl" rotWithShape="0"/>
          </a:effectLst>
        </p:spPr>
        <p:style>
          <a:lnRef idx="1">
            <a:schemeClr val="accent5"/>
          </a:lnRef>
          <a:fillRef idx="2">
            <a:schemeClr val="accent5"/>
          </a:fillRef>
          <a:effectRef idx="1">
            <a:schemeClr val="accent5"/>
          </a:effectRef>
          <a:fontRef idx="minor">
            <a:schemeClr val="dk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el-GR" b="1" dirty="0" err="1" smtClean="0">
                <a:ln w="50800"/>
                <a:solidFill>
                  <a:schemeClr val="bg1">
                    <a:shade val="50000"/>
                  </a:schemeClr>
                </a:solidFill>
              </a:rPr>
              <a:t>Αβεβαι</a:t>
            </a:r>
            <a:endParaRPr lang="el-GR" b="1" dirty="0" smtClean="0">
              <a:ln w="50800"/>
              <a:solidFill>
                <a:schemeClr val="bg1">
                  <a:shade val="50000"/>
                </a:schemeClr>
              </a:solidFill>
            </a:endParaRPr>
          </a:p>
          <a:p>
            <a:pPr algn="ctr"/>
            <a:r>
              <a:rPr lang="el-GR" b="1" dirty="0" err="1" smtClean="0">
                <a:ln w="50800"/>
                <a:solidFill>
                  <a:schemeClr val="bg1">
                    <a:shade val="50000"/>
                  </a:schemeClr>
                </a:solidFill>
              </a:rPr>
              <a:t>ότητα</a:t>
            </a:r>
            <a:endParaRPr lang="en-US" b="1" dirty="0">
              <a:ln w="50800"/>
              <a:solidFill>
                <a:schemeClr val="bg1">
                  <a:shade val="50000"/>
                </a:schemeClr>
              </a:solidFill>
            </a:endParaRPr>
          </a:p>
        </p:txBody>
      </p:sp>
      <p:sp>
        <p:nvSpPr>
          <p:cNvPr id="10" name="Oval 9"/>
          <p:cNvSpPr/>
          <p:nvPr/>
        </p:nvSpPr>
        <p:spPr>
          <a:xfrm>
            <a:off x="3527884" y="3284984"/>
            <a:ext cx="2088232" cy="1872208"/>
          </a:xfrm>
          <a:prstGeom prst="ellipse">
            <a:avLst/>
          </a:prstGeom>
          <a:gradFill flip="none" rotWithShape="1">
            <a:gsLst>
              <a:gs pos="0">
                <a:srgbClr val="00CC66">
                  <a:tint val="66000"/>
                  <a:satMod val="160000"/>
                </a:srgbClr>
              </a:gs>
              <a:gs pos="50000">
                <a:srgbClr val="00CC66">
                  <a:tint val="44500"/>
                  <a:satMod val="160000"/>
                </a:srgbClr>
              </a:gs>
              <a:gs pos="100000">
                <a:srgbClr val="00CC66">
                  <a:tint val="23500"/>
                  <a:satMod val="160000"/>
                </a:srgbClr>
              </a:gs>
            </a:gsLst>
            <a:path path="circle">
              <a:fillToRect l="50000" t="50000" r="50000" b="50000"/>
            </a:path>
            <a:tileRect/>
          </a:gradFill>
          <a:effectLst>
            <a:outerShdw blurRad="63500" dist="25400" dir="14700000" algn="t" rotWithShape="0">
              <a:srgbClr val="000000">
                <a:alpha val="50000"/>
              </a:srgbClr>
            </a:outerShdw>
            <a:reflection blurRad="6350" stA="52000" endA="300" endPos="35000" dir="5400000" sy="-100000" algn="bl" rotWithShape="0"/>
          </a:effectLst>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el-GR" b="1" dirty="0" smtClean="0">
                <a:ln w="50800"/>
                <a:solidFill>
                  <a:schemeClr val="bg1">
                    <a:shade val="50000"/>
                  </a:schemeClr>
                </a:solidFill>
              </a:rPr>
              <a:t>Φόβος</a:t>
            </a:r>
            <a:endParaRPr lang="en-US" b="1" dirty="0">
              <a:ln w="50800"/>
              <a:solidFill>
                <a:schemeClr val="bg1">
                  <a:shade val="50000"/>
                </a:schemeClr>
              </a:solidFill>
            </a:endParaRPr>
          </a:p>
        </p:txBody>
      </p:sp>
      <p:sp>
        <p:nvSpPr>
          <p:cNvPr id="11" name="Oval 10"/>
          <p:cNvSpPr/>
          <p:nvPr/>
        </p:nvSpPr>
        <p:spPr>
          <a:xfrm>
            <a:off x="5424680" y="3212976"/>
            <a:ext cx="2243664" cy="1944216"/>
          </a:xfrm>
          <a:prstGeom prst="ellipse">
            <a:avLst/>
          </a:prstGeom>
          <a:gradFill flip="none" rotWithShape="1">
            <a:gsLst>
              <a:gs pos="0">
                <a:schemeClr val="accent6">
                  <a:lumMod val="40000"/>
                  <a:lumOff val="60000"/>
                  <a:tint val="66000"/>
                  <a:satMod val="160000"/>
                </a:schemeClr>
              </a:gs>
              <a:gs pos="50000">
                <a:schemeClr val="accent6">
                  <a:lumMod val="40000"/>
                  <a:lumOff val="60000"/>
                  <a:tint val="44500"/>
                  <a:satMod val="160000"/>
                </a:schemeClr>
              </a:gs>
              <a:gs pos="100000">
                <a:schemeClr val="accent6">
                  <a:lumMod val="40000"/>
                  <a:lumOff val="60000"/>
                  <a:tint val="23500"/>
                  <a:satMod val="160000"/>
                </a:schemeClr>
              </a:gs>
            </a:gsLst>
            <a:lin ang="18900000" scaled="1"/>
            <a:tileRect/>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el-GR" b="1" dirty="0" smtClean="0">
                <a:ln w="50800"/>
                <a:solidFill>
                  <a:schemeClr val="bg1">
                    <a:shade val="50000"/>
                  </a:schemeClr>
                </a:solidFill>
              </a:rPr>
              <a:t>Ψυχική</a:t>
            </a:r>
          </a:p>
          <a:p>
            <a:pPr algn="ctr"/>
            <a:r>
              <a:rPr lang="el-GR" b="1" dirty="0" smtClean="0">
                <a:ln w="50800"/>
                <a:solidFill>
                  <a:schemeClr val="bg1">
                    <a:shade val="50000"/>
                  </a:schemeClr>
                </a:solidFill>
              </a:rPr>
              <a:t>εξουθένωση</a:t>
            </a:r>
            <a:endParaRPr lang="en-US" b="1" dirty="0">
              <a:ln w="50800"/>
              <a:solidFill>
                <a:schemeClr val="bg1">
                  <a:shade val="50000"/>
                </a:schemeClr>
              </a:solidFill>
            </a:endParaRPr>
          </a:p>
        </p:txBody>
      </p:sp>
    </p:spTree>
    <p:extLst>
      <p:ext uri="{BB962C8B-B14F-4D97-AF65-F5344CB8AC3E}">
        <p14:creationId xmlns="" xmlns:p14="http://schemas.microsoft.com/office/powerpoint/2010/main" val="27052360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073274"/>
          </a:xfrm>
        </p:spPr>
        <p:txBody>
          <a:bodyPr/>
          <a:lstStyle/>
          <a:p>
            <a:pPr algn="ctr"/>
            <a:r>
              <a:rPr lang="el-G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Συναισθήματα και τέχνη</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 name="Picture 4"/>
          <p:cNvPicPr/>
          <p:nvPr/>
        </p:nvPicPr>
        <p:blipFill>
          <a:blip r:embed="rId3">
            <a:extLst>
              <a:ext uri="{28A0092B-C50C-407E-A947-70E740481C1C}">
                <a14:useLocalDpi xmlns="" xmlns:a14="http://schemas.microsoft.com/office/drawing/2010/main" val="0"/>
              </a:ext>
            </a:extLst>
          </a:blip>
          <a:stretch>
            <a:fillRect/>
          </a:stretch>
        </p:blipFill>
        <p:spPr>
          <a:xfrm>
            <a:off x="107504" y="1052736"/>
            <a:ext cx="2768342" cy="2703830"/>
          </a:xfrm>
          <a:prstGeom prst="rect">
            <a:avLst/>
          </a:prstGeom>
          <a:ln>
            <a:noFill/>
          </a:ln>
          <a:effectLst>
            <a:softEdge rad="112500"/>
          </a:effectLst>
        </p:spPr>
      </p:pic>
      <p:pic>
        <p:nvPicPr>
          <p:cNvPr id="7" name="Picture 6"/>
          <p:cNvPicPr/>
          <p:nvPr/>
        </p:nvPicPr>
        <p:blipFill>
          <a:blip r:embed="rId4">
            <a:extLst>
              <a:ext uri="{28A0092B-C50C-407E-A947-70E740481C1C}">
                <a14:useLocalDpi xmlns="" xmlns:a14="http://schemas.microsoft.com/office/drawing/2010/main" val="0"/>
              </a:ext>
            </a:extLst>
          </a:blip>
          <a:stretch>
            <a:fillRect/>
          </a:stretch>
        </p:blipFill>
        <p:spPr>
          <a:xfrm>
            <a:off x="5987097" y="1052736"/>
            <a:ext cx="2905382" cy="2703829"/>
          </a:xfrm>
          <a:prstGeom prst="rect">
            <a:avLst/>
          </a:prstGeom>
          <a:ln>
            <a:noFill/>
          </a:ln>
          <a:effectLst>
            <a:softEdge rad="112500"/>
          </a:effectLst>
        </p:spPr>
      </p:pic>
      <p:pic>
        <p:nvPicPr>
          <p:cNvPr id="8" name="Picture 7"/>
          <p:cNvPicPr/>
          <p:nvPr/>
        </p:nvPicPr>
        <p:blipFill>
          <a:blip r:embed="rId5">
            <a:extLst>
              <a:ext uri="{28A0092B-C50C-407E-A947-70E740481C1C}">
                <a14:useLocalDpi xmlns="" xmlns:a14="http://schemas.microsoft.com/office/drawing/2010/main" val="0"/>
              </a:ext>
            </a:extLst>
          </a:blip>
          <a:stretch>
            <a:fillRect/>
          </a:stretch>
        </p:blipFill>
        <p:spPr>
          <a:xfrm>
            <a:off x="2987824" y="2708921"/>
            <a:ext cx="2999272" cy="2947158"/>
          </a:xfrm>
          <a:prstGeom prst="rect">
            <a:avLst/>
          </a:prstGeom>
          <a:ln>
            <a:noFill/>
          </a:ln>
          <a:effectLst>
            <a:softEdge rad="112500"/>
          </a:effectLst>
        </p:spPr>
      </p:pic>
      <p:sp>
        <p:nvSpPr>
          <p:cNvPr id="9" name="Text Box 2"/>
          <p:cNvSpPr txBox="1">
            <a:spLocks noChangeArrowheads="1"/>
          </p:cNvSpPr>
          <p:nvPr/>
        </p:nvSpPr>
        <p:spPr bwMode="auto">
          <a:xfrm>
            <a:off x="2987824" y="5805264"/>
            <a:ext cx="2880320" cy="587853"/>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nSpc>
                <a:spcPct val="115000"/>
              </a:lnSpc>
              <a:spcBef>
                <a:spcPts val="0"/>
              </a:spcBef>
              <a:spcAft>
                <a:spcPts val="0"/>
              </a:spcAft>
            </a:pPr>
            <a:r>
              <a:rPr lang="el-GR" sz="1400" dirty="0" smtClean="0">
                <a:solidFill>
                  <a:schemeClr val="bg1"/>
                </a:solidFill>
                <a:latin typeface="Calibri"/>
                <a:ea typeface="Calibri"/>
                <a:cs typeface="Times New Roman"/>
              </a:rPr>
              <a:t>Π</a:t>
            </a:r>
            <a:r>
              <a:rPr lang="el-GR" sz="1400" dirty="0" smtClean="0">
                <a:solidFill>
                  <a:schemeClr val="bg1"/>
                </a:solidFill>
                <a:effectLst/>
                <a:latin typeface="Calibri"/>
                <a:ea typeface="Calibri"/>
                <a:cs typeface="Times New Roman"/>
              </a:rPr>
              <a:t>αίρνω </a:t>
            </a:r>
            <a:r>
              <a:rPr lang="el-GR" sz="1400" dirty="0">
                <a:solidFill>
                  <a:schemeClr val="bg1"/>
                </a:solidFill>
                <a:effectLst/>
                <a:latin typeface="Calibri"/>
                <a:ea typeface="Calibri"/>
                <a:cs typeface="Times New Roman"/>
              </a:rPr>
              <a:t>τα φάρμακα μου και είμαι καλά</a:t>
            </a:r>
            <a:r>
              <a:rPr lang="el-GR" sz="1400" dirty="0" smtClean="0">
                <a:solidFill>
                  <a:schemeClr val="bg1"/>
                </a:solidFill>
                <a:effectLst/>
                <a:latin typeface="Calibri"/>
                <a:ea typeface="Calibri"/>
                <a:cs typeface="Times New Roman"/>
              </a:rPr>
              <a:t>…</a:t>
            </a:r>
            <a:endParaRPr lang="en-US" sz="1400" dirty="0">
              <a:solidFill>
                <a:schemeClr val="bg1"/>
              </a:solidFill>
              <a:effectLst/>
              <a:latin typeface="Calibri"/>
              <a:ea typeface="Calibri"/>
              <a:cs typeface="Times New Roman"/>
            </a:endParaRPr>
          </a:p>
        </p:txBody>
      </p:sp>
      <p:sp>
        <p:nvSpPr>
          <p:cNvPr id="10" name="Text Box 2"/>
          <p:cNvSpPr txBox="1">
            <a:spLocks noChangeArrowheads="1"/>
          </p:cNvSpPr>
          <p:nvPr/>
        </p:nvSpPr>
        <p:spPr bwMode="auto">
          <a:xfrm>
            <a:off x="107504" y="3899223"/>
            <a:ext cx="2880320" cy="325538"/>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nSpc>
                <a:spcPct val="115000"/>
              </a:lnSpc>
              <a:spcBef>
                <a:spcPts val="0"/>
              </a:spcBef>
              <a:spcAft>
                <a:spcPts val="0"/>
              </a:spcAft>
            </a:pPr>
            <a:r>
              <a:rPr lang="el-GR" sz="1400" dirty="0">
                <a:solidFill>
                  <a:schemeClr val="bg1"/>
                </a:solidFill>
                <a:effectLst/>
                <a:latin typeface="Calibri"/>
                <a:ea typeface="Calibri"/>
                <a:cs typeface="Times New Roman"/>
              </a:rPr>
              <a:t>Ο </a:t>
            </a:r>
            <a:r>
              <a:rPr lang="el-GR" sz="1400" dirty="0" err="1" smtClean="0">
                <a:solidFill>
                  <a:schemeClr val="bg1"/>
                </a:solidFill>
                <a:effectLst/>
                <a:latin typeface="Calibri"/>
                <a:ea typeface="Calibri"/>
                <a:cs typeface="Times New Roman"/>
              </a:rPr>
              <a:t>Πίκατσου</a:t>
            </a:r>
            <a:r>
              <a:rPr lang="el-GR" sz="1400" dirty="0" smtClean="0">
                <a:solidFill>
                  <a:schemeClr val="bg1"/>
                </a:solidFill>
                <a:effectLst/>
                <a:latin typeface="Calibri"/>
                <a:ea typeface="Calibri"/>
                <a:cs typeface="Times New Roman"/>
              </a:rPr>
              <a:t> </a:t>
            </a:r>
            <a:r>
              <a:rPr lang="el-GR" sz="1400" dirty="0">
                <a:solidFill>
                  <a:schemeClr val="bg1"/>
                </a:solidFill>
                <a:effectLst/>
                <a:latin typeface="Calibri"/>
                <a:ea typeface="Calibri"/>
                <a:cs typeface="Times New Roman"/>
              </a:rPr>
              <a:t>με ορό νοσοκομείου</a:t>
            </a:r>
            <a:r>
              <a:rPr lang="el-GR" sz="1400" dirty="0" smtClean="0">
                <a:solidFill>
                  <a:schemeClr val="bg1"/>
                </a:solidFill>
                <a:effectLst/>
                <a:latin typeface="Calibri"/>
                <a:ea typeface="Calibri"/>
                <a:cs typeface="Times New Roman"/>
              </a:rPr>
              <a:t>…</a:t>
            </a:r>
            <a:endParaRPr lang="en-US" sz="1400" dirty="0">
              <a:solidFill>
                <a:schemeClr val="bg1"/>
              </a:solidFill>
              <a:effectLst/>
              <a:latin typeface="Calibri"/>
              <a:ea typeface="Calibri"/>
              <a:cs typeface="Times New Roman"/>
            </a:endParaRPr>
          </a:p>
        </p:txBody>
      </p:sp>
      <p:sp>
        <p:nvSpPr>
          <p:cNvPr id="11" name="Text Box 2"/>
          <p:cNvSpPr txBox="1">
            <a:spLocks noChangeArrowheads="1"/>
          </p:cNvSpPr>
          <p:nvPr/>
        </p:nvSpPr>
        <p:spPr bwMode="auto">
          <a:xfrm>
            <a:off x="5987096" y="3912050"/>
            <a:ext cx="2905383" cy="325538"/>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gn="ctr">
              <a:lnSpc>
                <a:spcPct val="115000"/>
              </a:lnSpc>
              <a:spcBef>
                <a:spcPts val="0"/>
              </a:spcBef>
              <a:spcAft>
                <a:spcPts val="0"/>
              </a:spcAft>
            </a:pPr>
            <a:r>
              <a:rPr lang="el-GR" sz="1400" dirty="0">
                <a:solidFill>
                  <a:schemeClr val="bg1"/>
                </a:solidFill>
                <a:effectLst/>
                <a:latin typeface="Calibri"/>
                <a:ea typeface="Calibri"/>
                <a:cs typeface="Times New Roman"/>
              </a:rPr>
              <a:t>Άραγε θα γίνω καλά</a:t>
            </a:r>
            <a:r>
              <a:rPr lang="el-GR" sz="1400" dirty="0" smtClean="0">
                <a:solidFill>
                  <a:schemeClr val="bg1"/>
                </a:solidFill>
                <a:effectLst/>
                <a:latin typeface="Calibri"/>
                <a:ea typeface="Calibri"/>
                <a:cs typeface="Times New Roman"/>
              </a:rPr>
              <a:t>;</a:t>
            </a:r>
            <a:endParaRPr lang="en-US" sz="1400" dirty="0">
              <a:solidFill>
                <a:schemeClr val="bg1"/>
              </a:solidFill>
              <a:effectLst/>
              <a:latin typeface="Calibri"/>
              <a:ea typeface="Calibri"/>
              <a:cs typeface="Times New Roman"/>
            </a:endParaRPr>
          </a:p>
        </p:txBody>
      </p:sp>
    </p:spTree>
    <p:extLst>
      <p:ext uri="{BB962C8B-B14F-4D97-AF65-F5344CB8AC3E}">
        <p14:creationId xmlns="" xmlns:p14="http://schemas.microsoft.com/office/powerpoint/2010/main" val="13876109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96" y="116632"/>
            <a:ext cx="6948264" cy="2009378"/>
          </a:xfrm>
        </p:spPr>
        <p:txBody>
          <a:bodyPr>
            <a:normAutofit fontScale="90000"/>
          </a:bodyPr>
          <a:lstStyle/>
          <a:p>
            <a:r>
              <a:rPr lang="el-G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Οικογενειακό περιβάλλον</a:t>
            </a:r>
            <a:br>
              <a:rPr lang="el-G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l-G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Ιατρικό περιβάλλον</a:t>
            </a:r>
            <a:br>
              <a:rPr lang="el-G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l-G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Σχολικό περιβάλλον</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Down Arrow 3"/>
          <p:cNvSpPr/>
          <p:nvPr/>
        </p:nvSpPr>
        <p:spPr>
          <a:xfrm>
            <a:off x="2339752" y="2060848"/>
            <a:ext cx="792088" cy="1224136"/>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 name="TextBox 4"/>
          <p:cNvSpPr txBox="1"/>
          <p:nvPr/>
        </p:nvSpPr>
        <p:spPr>
          <a:xfrm>
            <a:off x="808160" y="3429000"/>
            <a:ext cx="3744416" cy="830997"/>
          </a:xfrm>
          <a:prstGeom prst="rect">
            <a:avLst/>
          </a:prstGeom>
          <a:noFill/>
        </p:spPr>
        <p:txBody>
          <a:bodyPr wrap="square" rtlCol="0">
            <a:spAutoFit/>
          </a:bodyPr>
          <a:lstStyle/>
          <a:p>
            <a:pPr algn="ctr"/>
            <a:r>
              <a:rPr lang="el-G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Παιδί με Χρόνια Ασθένεια</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6" name="TextBox 5"/>
          <p:cNvSpPr txBox="1"/>
          <p:nvPr/>
        </p:nvSpPr>
        <p:spPr>
          <a:xfrm>
            <a:off x="323528" y="4509120"/>
            <a:ext cx="8280920" cy="156966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l-G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Πόσο καταρτισμένοι είναι οι εκπαιδευτικοί για τη στήριξη παιδιών που πάσχουν από μια Χρόνια Ασθένεια;</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23848685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40" y="13760"/>
            <a:ext cx="9073008" cy="1182992"/>
          </a:xfrm>
        </p:spPr>
        <p:txBody>
          <a:bodyPr>
            <a:normAutofit/>
          </a:bodyPr>
          <a:lstStyle/>
          <a:p>
            <a:pPr algn="ctr"/>
            <a:r>
              <a:rPr lang="el-G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Κατηγορίες υφιστάμενης επιμόρφωσης</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107504" y="1124744"/>
            <a:ext cx="8939336" cy="5330064"/>
          </a:xfrm>
        </p:spPr>
        <p:txBody>
          <a:bodyPr>
            <a:normAutofit fontScale="70000" lnSpcReduction="20000"/>
          </a:bodyPr>
          <a:lstStyle/>
          <a:p>
            <a:pPr marL="342900" marR="0" lvl="0" indent="-342900">
              <a:lnSpc>
                <a:spcPct val="200000"/>
              </a:lnSpc>
              <a:spcBef>
                <a:spcPts val="0"/>
              </a:spcBef>
              <a:spcAft>
                <a:spcPts val="0"/>
              </a:spcAft>
              <a:buFont typeface="Symbol"/>
              <a:buChar char=""/>
              <a:tabLst>
                <a:tab pos="2355215" algn="l"/>
              </a:tabLst>
            </a:pPr>
            <a:r>
              <a:rPr lang="el-GR" sz="3200" dirty="0">
                <a:ea typeface="Calibri"/>
                <a:cs typeface="Times New Roman"/>
              </a:rPr>
              <a:t>Μαθητές με ειδικές ανάγκες</a:t>
            </a:r>
            <a:endParaRPr lang="en-US" sz="2800" dirty="0">
              <a:ea typeface="Calibri"/>
              <a:cs typeface="Times New Roman"/>
            </a:endParaRPr>
          </a:p>
          <a:p>
            <a:pPr marL="342900" marR="0" lvl="0" indent="-342900">
              <a:lnSpc>
                <a:spcPct val="200000"/>
              </a:lnSpc>
              <a:spcBef>
                <a:spcPts val="0"/>
              </a:spcBef>
              <a:spcAft>
                <a:spcPts val="0"/>
              </a:spcAft>
              <a:buFont typeface="Symbol"/>
              <a:buChar char=""/>
              <a:tabLst>
                <a:tab pos="2355215" algn="l"/>
              </a:tabLst>
            </a:pPr>
            <a:r>
              <a:rPr lang="el-GR" sz="3200" dirty="0">
                <a:ea typeface="Calibri"/>
                <a:cs typeface="Times New Roman"/>
              </a:rPr>
              <a:t>Μαθητές με μαθησιακές δυσκολίες</a:t>
            </a:r>
            <a:endParaRPr lang="en-US" sz="2800" dirty="0">
              <a:ea typeface="Calibri"/>
              <a:cs typeface="Times New Roman"/>
            </a:endParaRPr>
          </a:p>
          <a:p>
            <a:pPr marL="342900" marR="0" lvl="0" indent="-342900">
              <a:lnSpc>
                <a:spcPct val="200000"/>
              </a:lnSpc>
              <a:spcBef>
                <a:spcPts val="0"/>
              </a:spcBef>
              <a:spcAft>
                <a:spcPts val="0"/>
              </a:spcAft>
              <a:buFont typeface="Symbol"/>
              <a:buChar char=""/>
              <a:tabLst>
                <a:tab pos="2355215" algn="l"/>
              </a:tabLst>
            </a:pPr>
            <a:r>
              <a:rPr lang="el-GR" sz="3200" dirty="0">
                <a:ea typeface="Calibri"/>
                <a:cs typeface="Times New Roman"/>
              </a:rPr>
              <a:t>Μαθητές που παρουσιάζουν σοβαρή </a:t>
            </a:r>
            <a:r>
              <a:rPr lang="el-GR" sz="3200" dirty="0" err="1">
                <a:ea typeface="Calibri"/>
                <a:cs typeface="Times New Roman"/>
              </a:rPr>
              <a:t>παραβατική</a:t>
            </a:r>
            <a:r>
              <a:rPr lang="el-GR" sz="3200" dirty="0">
                <a:ea typeface="Calibri"/>
                <a:cs typeface="Times New Roman"/>
              </a:rPr>
              <a:t> συμπεριφορά</a:t>
            </a:r>
            <a:endParaRPr lang="en-US" sz="2800" dirty="0">
              <a:ea typeface="Calibri"/>
              <a:cs typeface="Times New Roman"/>
            </a:endParaRPr>
          </a:p>
          <a:p>
            <a:pPr marL="342900" marR="0" lvl="0" indent="-342900">
              <a:lnSpc>
                <a:spcPct val="200000"/>
              </a:lnSpc>
              <a:spcBef>
                <a:spcPts val="0"/>
              </a:spcBef>
              <a:spcAft>
                <a:spcPts val="0"/>
              </a:spcAft>
              <a:buFont typeface="Symbol"/>
              <a:buChar char=""/>
              <a:tabLst>
                <a:tab pos="2355215" algn="l"/>
              </a:tabLst>
            </a:pPr>
            <a:r>
              <a:rPr lang="el-GR" sz="3200" dirty="0">
                <a:ea typeface="Calibri"/>
                <a:cs typeface="Times New Roman"/>
              </a:rPr>
              <a:t>Μαθητές που προέρχονται από ευπαθείς </a:t>
            </a:r>
            <a:r>
              <a:rPr lang="el-GR" sz="3200" dirty="0" err="1">
                <a:ea typeface="Calibri"/>
                <a:cs typeface="Times New Roman"/>
              </a:rPr>
              <a:t>κοινωνικο</a:t>
            </a:r>
            <a:r>
              <a:rPr lang="el-GR" sz="3200" dirty="0">
                <a:ea typeface="Calibri"/>
                <a:cs typeface="Times New Roman"/>
              </a:rPr>
              <a:t>-οικονομικές ομάδες</a:t>
            </a:r>
            <a:endParaRPr lang="en-US" sz="2800" dirty="0">
              <a:ea typeface="Calibri"/>
              <a:cs typeface="Times New Roman"/>
            </a:endParaRPr>
          </a:p>
          <a:p>
            <a:pPr marL="342900" marR="0" lvl="0" indent="-342900">
              <a:lnSpc>
                <a:spcPct val="200000"/>
              </a:lnSpc>
              <a:spcBef>
                <a:spcPts val="0"/>
              </a:spcBef>
              <a:spcAft>
                <a:spcPts val="0"/>
              </a:spcAft>
              <a:buFont typeface="Symbol"/>
              <a:buChar char=""/>
              <a:tabLst>
                <a:tab pos="2355215" algn="l"/>
              </a:tabLst>
            </a:pPr>
            <a:r>
              <a:rPr lang="el-GR" sz="3200" dirty="0">
                <a:ea typeface="Calibri"/>
                <a:cs typeface="Times New Roman"/>
              </a:rPr>
              <a:t>Μαθητές που δεν έχουν την ελληνική ως μητρική γλώσσα</a:t>
            </a:r>
            <a:endParaRPr lang="en-US" sz="2800" dirty="0">
              <a:ea typeface="Calibri"/>
              <a:cs typeface="Times New Roman"/>
            </a:endParaRPr>
          </a:p>
          <a:p>
            <a:pPr marL="342900" marR="0" lvl="0" indent="-342900">
              <a:lnSpc>
                <a:spcPct val="200000"/>
              </a:lnSpc>
              <a:spcBef>
                <a:spcPts val="0"/>
              </a:spcBef>
              <a:spcAft>
                <a:spcPts val="1000"/>
              </a:spcAft>
              <a:buFont typeface="Symbol"/>
              <a:buChar char=""/>
              <a:tabLst>
                <a:tab pos="2355215" algn="l"/>
              </a:tabLst>
            </a:pPr>
            <a:r>
              <a:rPr lang="el-GR" sz="3200" dirty="0">
                <a:ea typeface="Calibri"/>
                <a:cs typeface="Times New Roman"/>
              </a:rPr>
              <a:t>Χαρισματικοί και ταλαντούχοι μαθητές</a:t>
            </a:r>
            <a:endParaRPr lang="en-US" sz="2800" dirty="0">
              <a:ea typeface="Calibri"/>
              <a:cs typeface="Times New Roman"/>
            </a:endParaRPr>
          </a:p>
          <a:p>
            <a:pPr marL="64008" indent="0">
              <a:buNone/>
            </a:pPr>
            <a:endParaRPr lang="en-US" dirty="0"/>
          </a:p>
        </p:txBody>
      </p:sp>
    </p:spTree>
    <p:extLst>
      <p:ext uri="{BB962C8B-B14F-4D97-AF65-F5344CB8AC3E}">
        <p14:creationId xmlns="" xmlns:p14="http://schemas.microsoft.com/office/powerpoint/2010/main" val="10192756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6634</TotalTime>
  <Words>794</Words>
  <Application>Microsoft Office PowerPoint</Application>
  <PresentationFormat>Προβολή στην οθόνη (4:3)</PresentationFormat>
  <Paragraphs>128</Paragraphs>
  <Slides>17</Slides>
  <Notes>14</Notes>
  <HiddenSlides>0</HiddenSlides>
  <MMClips>0</MMClips>
  <ScaleCrop>false</ScaleCrop>
  <HeadingPairs>
    <vt:vector size="4" baseType="variant">
      <vt:variant>
        <vt:lpstr>Θέμα</vt:lpstr>
      </vt:variant>
      <vt:variant>
        <vt:i4>1</vt:i4>
      </vt:variant>
      <vt:variant>
        <vt:lpstr>Τίτλοι διαφανειών</vt:lpstr>
      </vt:variant>
      <vt:variant>
        <vt:i4>17</vt:i4>
      </vt:variant>
    </vt:vector>
  </HeadingPairs>
  <TitlesOfParts>
    <vt:vector size="18" baseType="lpstr">
      <vt:lpstr>Verve</vt:lpstr>
      <vt:lpstr>ΣΥΜΒΟΥΛΕΥΤΙΚΗ – ΕΠΙΜΟΡΦΩΣΗ – ΧΡΟΝΙΕΣ ΠΑΘΗΣΕΙΣ ΣΤΟ ΣΧΟΛΕΙΟ</vt:lpstr>
      <vt:lpstr>Διαφάνεια 2</vt:lpstr>
      <vt:lpstr>Διαφάνεια 3</vt:lpstr>
      <vt:lpstr>Διαφάνεια 4</vt:lpstr>
      <vt:lpstr>Τι είναι Χρόνια Ασθένεια</vt:lpstr>
      <vt:lpstr>Διαφάνεια 6</vt:lpstr>
      <vt:lpstr>Συναισθήματα και τέχνη</vt:lpstr>
      <vt:lpstr>Οικογενειακό περιβάλλον Ιατρικό περιβάλλον Σχολικό περιβάλλον</vt:lpstr>
      <vt:lpstr>Κατηγορίες υφιστάμενης επιμόρφωσης</vt:lpstr>
      <vt:lpstr>Διαφάνεια 10</vt:lpstr>
      <vt:lpstr>Ο ρόλος της Συμβουλευτικής</vt:lpstr>
      <vt:lpstr>Η περίπτωση της μικρής Ευαγγελίας</vt:lpstr>
      <vt:lpstr>Η Εξελικτική Παραδοξότητα</vt:lpstr>
      <vt:lpstr>Διαφάνεια 14</vt:lpstr>
      <vt:lpstr>Διαφάνεια 15</vt:lpstr>
      <vt:lpstr>Διαφάνεια 16</vt:lpstr>
      <vt:lpstr>Το να μην βλέπεις κάτι δε σε καθιστά απαραίτητα τυφλό. Το να επιμένεις όμως  να μην βλέπεις κάτι σε καθιστά τουλάχιστον ανεπαρκή. </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rany</cp:lastModifiedBy>
  <cp:revision>594</cp:revision>
  <dcterms:created xsi:type="dcterms:W3CDTF">2010-05-23T14:28:12Z</dcterms:created>
  <dcterms:modified xsi:type="dcterms:W3CDTF">2015-05-25T20:09:46Z</dcterms:modified>
</cp:coreProperties>
</file>