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23463" cy="14174788"/>
  <p:notesSz cx="6858000" cy="9144000"/>
  <p:defaultTextStyle>
    <a:defPPr>
      <a:defRPr lang="el-GR"/>
    </a:defPPr>
    <a:lvl1pPr algn="l" defTabSz="1156041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577759" indent="-427039" algn="l" defTabSz="1156041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156041" indent="-854602" algn="l" defTabSz="1156041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734323" indent="-1282164" algn="l" defTabSz="1156041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312604" indent="-1709726" algn="l" defTabSz="1156041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753598" algn="l" defTabSz="301439" rtl="0" eaLnBrk="1" latinLnBrk="0" hangingPunct="1">
      <a:defRPr sz="2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904318" algn="l" defTabSz="301439" rtl="0" eaLnBrk="1" latinLnBrk="0" hangingPunct="1">
      <a:defRPr sz="2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1055037" algn="l" defTabSz="301439" rtl="0" eaLnBrk="1" latinLnBrk="0" hangingPunct="1">
      <a:defRPr sz="2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1205757" algn="l" defTabSz="301439" rtl="0" eaLnBrk="1" latinLnBrk="0" hangingPunct="1">
      <a:defRPr sz="2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535" userDrawn="1">
          <p15:clr>
            <a:srgbClr val="A4A3A4"/>
          </p15:clr>
        </p15:guide>
        <p15:guide id="2" orient="horz" pos="13482" userDrawn="1">
          <p15:clr>
            <a:srgbClr val="A4A3A4"/>
          </p15:clr>
        </p15:guide>
        <p15:guide id="3" pos="6735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485BE8"/>
    <a:srgbClr val="CC99FF"/>
    <a:srgbClr val="9933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294" y="-120"/>
      </p:cViewPr>
      <p:guideLst>
        <p:guide orient="horz" pos="3157"/>
        <p:guide orient="horz" pos="4464"/>
        <p:guide pos="2207"/>
        <p:guide pos="31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4260" y="2319810"/>
            <a:ext cx="8434943" cy="4934926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0433" y="7445046"/>
            <a:ext cx="7442597" cy="3422291"/>
          </a:xfrm>
        </p:spPr>
        <p:txBody>
          <a:bodyPr/>
          <a:lstStyle>
            <a:lvl1pPr marL="0" indent="0" algn="ctr">
              <a:buNone/>
              <a:defRPr sz="2600"/>
            </a:lvl1pPr>
            <a:lvl2pPr marL="498721" indent="0" algn="ctr">
              <a:buNone/>
              <a:defRPr sz="2200"/>
            </a:lvl2pPr>
            <a:lvl3pPr marL="997442" indent="0" algn="ctr">
              <a:buNone/>
              <a:defRPr sz="2000"/>
            </a:lvl3pPr>
            <a:lvl4pPr marL="1496163" indent="0" algn="ctr">
              <a:buNone/>
              <a:defRPr sz="1700"/>
            </a:lvl4pPr>
            <a:lvl5pPr marL="1994884" indent="0" algn="ctr">
              <a:buNone/>
              <a:defRPr sz="1700"/>
            </a:lvl5pPr>
            <a:lvl6pPr marL="2493605" indent="0" algn="ctr">
              <a:buNone/>
              <a:defRPr sz="1700"/>
            </a:lvl6pPr>
            <a:lvl7pPr marL="2992326" indent="0" algn="ctr">
              <a:buNone/>
              <a:defRPr sz="1700"/>
            </a:lvl7pPr>
            <a:lvl8pPr marL="3491046" indent="0" algn="ctr">
              <a:buNone/>
              <a:defRPr sz="1700"/>
            </a:lvl8pPr>
            <a:lvl9pPr marL="3989768" indent="0" algn="ctr">
              <a:buNone/>
              <a:defRPr sz="17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5180D-3F8A-42DF-8ACA-89C33E193488}" type="datetimeFigureOut">
              <a:rPr lang="el-GR"/>
              <a:pPr>
                <a:defRPr/>
              </a:pPr>
              <a:t>25/5/2015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4B1455-1168-4A19-ADD0-5A189DE1C1BE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1473519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B0CA5-9002-4C1B-B75B-24197DF7CF8A}" type="datetimeFigureOut">
              <a:rPr lang="el-GR"/>
              <a:pPr>
                <a:defRPr/>
              </a:pPr>
              <a:t>25/5/2015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FE397B-5D22-498A-A7EC-3AE409CD8EA1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2651060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01479" y="754677"/>
            <a:ext cx="2139747" cy="120124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2239" y="754677"/>
            <a:ext cx="6295197" cy="1201247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E59BE-F4DA-421D-9F39-6CFAE2122DCA}" type="datetimeFigureOut">
              <a:rPr lang="el-GR"/>
              <a:pPr>
                <a:defRPr/>
              </a:pPr>
              <a:t>25/5/2015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419EDB-E8B3-465B-A5B2-6CE36462C941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3487100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36C29-07C5-4237-B2D1-F650995ACFF1}" type="datetimeFigureOut">
              <a:rPr lang="el-GR"/>
              <a:pPr>
                <a:defRPr/>
              </a:pPr>
              <a:t>25/5/2015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99422-0B93-4A33-8D4C-AFAC1B9C5329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3955131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1" y="3533858"/>
            <a:ext cx="8558987" cy="5896317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071" y="9485956"/>
            <a:ext cx="8558987" cy="3100734"/>
          </a:xfrm>
        </p:spPr>
        <p:txBody>
          <a:bodyPr/>
          <a:lstStyle>
            <a:lvl1pPr marL="0" indent="0">
              <a:buNone/>
              <a:defRPr sz="2600">
                <a:solidFill>
                  <a:schemeClr val="tx1"/>
                </a:solidFill>
              </a:defRPr>
            </a:lvl1pPr>
            <a:lvl2pPr marL="49872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99744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4961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199488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4936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299232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49104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39897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481F5-2A29-4347-ADE8-5E8D6ED78859}" type="datetimeFigureOut">
              <a:rPr lang="el-GR"/>
              <a:pPr>
                <a:defRPr/>
              </a:pPr>
              <a:t>25/5/2015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0BE8B-21C7-4435-88DE-A0E583758CC6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3565306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2238" y="3773382"/>
            <a:ext cx="4217472" cy="8993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3754" y="3773382"/>
            <a:ext cx="4217472" cy="8993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1BC4F-090D-488D-AA8E-C506B64AFE77}" type="datetimeFigureOut">
              <a:rPr lang="el-GR"/>
              <a:pPr>
                <a:defRPr/>
              </a:pPr>
              <a:t>25/5/2015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48F2A-5F0D-4B1D-AEA2-E2493A0D58BF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2614355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31" y="754680"/>
            <a:ext cx="8558987" cy="273980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32" y="3474793"/>
            <a:ext cx="4198089" cy="170294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8721" indent="0">
              <a:buNone/>
              <a:defRPr sz="2200" b="1"/>
            </a:lvl2pPr>
            <a:lvl3pPr marL="997442" indent="0">
              <a:buNone/>
              <a:defRPr sz="2000" b="1"/>
            </a:lvl3pPr>
            <a:lvl4pPr marL="1496163" indent="0">
              <a:buNone/>
              <a:defRPr sz="1700" b="1"/>
            </a:lvl4pPr>
            <a:lvl5pPr marL="1994884" indent="0">
              <a:buNone/>
              <a:defRPr sz="1700" b="1"/>
            </a:lvl5pPr>
            <a:lvl6pPr marL="2493605" indent="0">
              <a:buNone/>
              <a:defRPr sz="1700" b="1"/>
            </a:lvl6pPr>
            <a:lvl7pPr marL="2992326" indent="0">
              <a:buNone/>
              <a:defRPr sz="1700" b="1"/>
            </a:lvl7pPr>
            <a:lvl8pPr marL="3491046" indent="0">
              <a:buNone/>
              <a:defRPr sz="1700" b="1"/>
            </a:lvl8pPr>
            <a:lvl9pPr marL="3989768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3532" y="5177736"/>
            <a:ext cx="4198089" cy="76156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3753" y="3474793"/>
            <a:ext cx="4218765" cy="170294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8721" indent="0">
              <a:buNone/>
              <a:defRPr sz="2200" b="1"/>
            </a:lvl2pPr>
            <a:lvl3pPr marL="997442" indent="0">
              <a:buNone/>
              <a:defRPr sz="2000" b="1"/>
            </a:lvl3pPr>
            <a:lvl4pPr marL="1496163" indent="0">
              <a:buNone/>
              <a:defRPr sz="1700" b="1"/>
            </a:lvl4pPr>
            <a:lvl5pPr marL="1994884" indent="0">
              <a:buNone/>
              <a:defRPr sz="1700" b="1"/>
            </a:lvl5pPr>
            <a:lvl6pPr marL="2493605" indent="0">
              <a:buNone/>
              <a:defRPr sz="1700" b="1"/>
            </a:lvl6pPr>
            <a:lvl7pPr marL="2992326" indent="0">
              <a:buNone/>
              <a:defRPr sz="1700" b="1"/>
            </a:lvl7pPr>
            <a:lvl8pPr marL="3491046" indent="0">
              <a:buNone/>
              <a:defRPr sz="1700" b="1"/>
            </a:lvl8pPr>
            <a:lvl9pPr marL="3989768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3753" y="5177736"/>
            <a:ext cx="4218765" cy="76156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F1DB1-F8B6-40DA-A1DE-B7F00444F42C}" type="datetimeFigureOut">
              <a:rPr lang="el-GR"/>
              <a:pPr>
                <a:defRPr/>
              </a:pPr>
              <a:t>25/5/2015</a:t>
            </a:fld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524325-A4BF-49D1-B72B-9EB68645DB83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414744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7CF9D-8816-49E2-8EE9-A84C708003BE}" type="datetimeFigureOut">
              <a:rPr lang="el-GR"/>
              <a:pPr>
                <a:defRPr/>
              </a:pPr>
              <a:t>25/5/2015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E9E20-0079-441C-A5E1-156DE6167B88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2905283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9764C-28F6-436D-A494-AC7599EEB81C}" type="datetimeFigureOut">
              <a:rPr lang="el-GR"/>
              <a:pPr>
                <a:defRPr/>
              </a:pPr>
              <a:t>25/5/2015</a:t>
            </a:fld>
            <a:endParaRPr lang="el-G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20B9D-2243-412D-B731-5D055B5676F1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385174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31" y="944986"/>
            <a:ext cx="3200575" cy="3307450"/>
          </a:xfrm>
        </p:spPr>
        <p:txBody>
          <a:bodyPr anchor="b"/>
          <a:lstStyle>
            <a:lvl1pPr>
              <a:defRPr sz="3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8765" y="2040911"/>
            <a:ext cx="5023753" cy="10073287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31" y="4252436"/>
            <a:ext cx="3200575" cy="7878165"/>
          </a:xfrm>
        </p:spPr>
        <p:txBody>
          <a:bodyPr/>
          <a:lstStyle>
            <a:lvl1pPr marL="0" indent="0">
              <a:buNone/>
              <a:defRPr sz="1700"/>
            </a:lvl1pPr>
            <a:lvl2pPr marL="498721" indent="0">
              <a:buNone/>
              <a:defRPr sz="1500"/>
            </a:lvl2pPr>
            <a:lvl3pPr marL="997442" indent="0">
              <a:buNone/>
              <a:defRPr sz="1300"/>
            </a:lvl3pPr>
            <a:lvl4pPr marL="1496163" indent="0">
              <a:buNone/>
              <a:defRPr sz="1100"/>
            </a:lvl4pPr>
            <a:lvl5pPr marL="1994884" indent="0">
              <a:buNone/>
              <a:defRPr sz="1100"/>
            </a:lvl5pPr>
            <a:lvl6pPr marL="2493605" indent="0">
              <a:buNone/>
              <a:defRPr sz="1100"/>
            </a:lvl6pPr>
            <a:lvl7pPr marL="2992326" indent="0">
              <a:buNone/>
              <a:defRPr sz="1100"/>
            </a:lvl7pPr>
            <a:lvl8pPr marL="3491046" indent="0">
              <a:buNone/>
              <a:defRPr sz="1100"/>
            </a:lvl8pPr>
            <a:lvl9pPr marL="3989768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B56F5-EA04-471D-9786-361A0AD25D87}" type="datetimeFigureOut">
              <a:rPr lang="el-GR"/>
              <a:pPr>
                <a:defRPr/>
              </a:pPr>
              <a:t>25/5/2015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5F226-FCE7-489F-A14E-45D6EEAA73D0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123650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31" y="944986"/>
            <a:ext cx="3200575" cy="3307450"/>
          </a:xfrm>
        </p:spPr>
        <p:txBody>
          <a:bodyPr anchor="b"/>
          <a:lstStyle>
            <a:lvl1pPr>
              <a:defRPr sz="3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8765" y="2040911"/>
            <a:ext cx="5023753" cy="10073287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498721" indent="0">
              <a:buNone/>
              <a:defRPr sz="3100"/>
            </a:lvl2pPr>
            <a:lvl3pPr marL="997442" indent="0">
              <a:buNone/>
              <a:defRPr sz="2600"/>
            </a:lvl3pPr>
            <a:lvl4pPr marL="1496163" indent="0">
              <a:buNone/>
              <a:defRPr sz="2200"/>
            </a:lvl4pPr>
            <a:lvl5pPr marL="1994884" indent="0">
              <a:buNone/>
              <a:defRPr sz="2200"/>
            </a:lvl5pPr>
            <a:lvl6pPr marL="2493605" indent="0">
              <a:buNone/>
              <a:defRPr sz="2200"/>
            </a:lvl6pPr>
            <a:lvl7pPr marL="2992326" indent="0">
              <a:buNone/>
              <a:defRPr sz="2200"/>
            </a:lvl7pPr>
            <a:lvl8pPr marL="3491046" indent="0">
              <a:buNone/>
              <a:defRPr sz="2200"/>
            </a:lvl8pPr>
            <a:lvl9pPr marL="3989768" indent="0">
              <a:buNone/>
              <a:defRPr sz="22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31" y="4252436"/>
            <a:ext cx="3200575" cy="7878165"/>
          </a:xfrm>
        </p:spPr>
        <p:txBody>
          <a:bodyPr/>
          <a:lstStyle>
            <a:lvl1pPr marL="0" indent="0">
              <a:buNone/>
              <a:defRPr sz="1700"/>
            </a:lvl1pPr>
            <a:lvl2pPr marL="498721" indent="0">
              <a:buNone/>
              <a:defRPr sz="1500"/>
            </a:lvl2pPr>
            <a:lvl3pPr marL="997442" indent="0">
              <a:buNone/>
              <a:defRPr sz="1300"/>
            </a:lvl3pPr>
            <a:lvl4pPr marL="1496163" indent="0">
              <a:buNone/>
              <a:defRPr sz="1100"/>
            </a:lvl4pPr>
            <a:lvl5pPr marL="1994884" indent="0">
              <a:buNone/>
              <a:defRPr sz="1100"/>
            </a:lvl5pPr>
            <a:lvl6pPr marL="2493605" indent="0">
              <a:buNone/>
              <a:defRPr sz="1100"/>
            </a:lvl6pPr>
            <a:lvl7pPr marL="2992326" indent="0">
              <a:buNone/>
              <a:defRPr sz="1100"/>
            </a:lvl7pPr>
            <a:lvl8pPr marL="3491046" indent="0">
              <a:buNone/>
              <a:defRPr sz="1100"/>
            </a:lvl8pPr>
            <a:lvl9pPr marL="3989768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8DEE1-6AC6-4984-8A6D-A5391756805B}" type="datetimeFigureOut">
              <a:rPr lang="el-GR"/>
              <a:pPr>
                <a:defRPr/>
              </a:pPr>
              <a:t>25/5/2015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9B1D3-B1AA-4107-8BC2-D2955A7F9138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249577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2060"/>
            </a:gs>
            <a:gs pos="50000">
              <a:srgbClr val="C1D8F8"/>
            </a:gs>
            <a:gs pos="100000">
              <a:srgbClr val="E1ECFB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82063" y="754840"/>
            <a:ext cx="8559338" cy="2739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2653" tIns="21327" rIns="42653" bIns="213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2063" y="3773145"/>
            <a:ext cx="8559338" cy="8993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2653" tIns="21327" rIns="42653" bIns="21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text styles</a:t>
            </a:r>
          </a:p>
          <a:p>
            <a:pPr lvl="1"/>
            <a:r>
              <a:rPr lang="en-US" altLang="el-GR" smtClean="0"/>
              <a:t>Second level</a:t>
            </a:r>
          </a:p>
          <a:p>
            <a:pPr lvl="2"/>
            <a:r>
              <a:rPr lang="en-US" altLang="el-GR" smtClean="0"/>
              <a:t>Third level</a:t>
            </a:r>
          </a:p>
          <a:p>
            <a:pPr lvl="3"/>
            <a:r>
              <a:rPr lang="en-US" altLang="el-GR" smtClean="0"/>
              <a:t>Fourth level</a:t>
            </a:r>
          </a:p>
          <a:p>
            <a:pPr lvl="4"/>
            <a:r>
              <a:rPr lang="en-US" altLang="el-GR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2063" y="13137673"/>
            <a:ext cx="2232961" cy="754839"/>
          </a:xfrm>
          <a:prstGeom prst="rect">
            <a:avLst/>
          </a:prstGeom>
        </p:spPr>
        <p:txBody>
          <a:bodyPr vert="horz" lIns="42653" tIns="21327" rIns="42653" bIns="21327" rtlCol="0" anchor="ctr"/>
          <a:lstStyle>
            <a:lvl1pPr algn="l" defTabSz="1156623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3D8AB9-4830-4053-83AD-AA26C0FF7A9B}" type="datetimeFigureOut">
              <a:rPr lang="el-GR"/>
              <a:pPr>
                <a:defRPr/>
              </a:pPr>
              <a:t>25/5/2015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7011" y="13137673"/>
            <a:ext cx="3349442" cy="754839"/>
          </a:xfrm>
          <a:prstGeom prst="rect">
            <a:avLst/>
          </a:prstGeom>
        </p:spPr>
        <p:txBody>
          <a:bodyPr vert="horz" lIns="42653" tIns="21327" rIns="42653" bIns="21327" rtlCol="0" anchor="ctr"/>
          <a:lstStyle>
            <a:lvl1pPr algn="ctr" defTabSz="1156623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8440" y="13137673"/>
            <a:ext cx="2232961" cy="754839"/>
          </a:xfrm>
          <a:prstGeom prst="rect">
            <a:avLst/>
          </a:prstGeom>
        </p:spPr>
        <p:txBody>
          <a:bodyPr vert="horz" wrap="square" lIns="42653" tIns="21327" rIns="42653" bIns="21327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E16D837-A133-432B-B8C8-A8C70296DA7E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970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970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2pPr>
      <a:lvl3pPr algn="l" defTabSz="9970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3pPr>
      <a:lvl4pPr algn="l" defTabSz="9970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4pPr>
      <a:lvl5pPr algn="l" defTabSz="9970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5pPr>
      <a:lvl6pPr marL="150739" algn="l" defTabSz="9970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6pPr>
      <a:lvl7pPr marL="301478" algn="l" defTabSz="9970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7pPr>
      <a:lvl8pPr marL="452217" algn="l" defTabSz="9970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8pPr>
      <a:lvl9pPr marL="602955" algn="l" defTabSz="9970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49138" indent="-249138" algn="l" defTabSz="997075" rtl="0" eaLnBrk="0" fontAlgn="base" hangingPunct="0">
        <a:lnSpc>
          <a:spcPct val="90000"/>
        </a:lnSpc>
        <a:spcBef>
          <a:spcPts val="1092"/>
        </a:spcBef>
        <a:spcAft>
          <a:spcPct val="0"/>
        </a:spcAft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47937" indent="-249138" algn="l" defTabSz="997075" rtl="0" eaLnBrk="0" fontAlgn="base" hangingPunct="0">
        <a:lnSpc>
          <a:spcPct val="90000"/>
        </a:lnSpc>
        <a:spcBef>
          <a:spcPts val="544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46736" indent="-249138" algn="l" defTabSz="997075" rtl="0" eaLnBrk="0" fontAlgn="base" hangingPunct="0">
        <a:lnSpc>
          <a:spcPct val="90000"/>
        </a:lnSpc>
        <a:spcBef>
          <a:spcPts val="544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45011" indent="-249138" algn="l" defTabSz="997075" rtl="0" eaLnBrk="0" fontAlgn="base" hangingPunct="0">
        <a:lnSpc>
          <a:spcPct val="90000"/>
        </a:lnSpc>
        <a:spcBef>
          <a:spcPts val="544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243811" indent="-249138" algn="l" defTabSz="997075" rtl="0" eaLnBrk="0" fontAlgn="base" hangingPunct="0">
        <a:lnSpc>
          <a:spcPct val="90000"/>
        </a:lnSpc>
        <a:spcBef>
          <a:spcPts val="544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742965" indent="-249360" algn="l" defTabSz="997442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241686" indent="-249360" algn="l" defTabSz="997442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740407" indent="-249360" algn="l" defTabSz="997442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239128" indent="-249360" algn="l" defTabSz="997442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744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8721" algn="l" defTabSz="99744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7442" algn="l" defTabSz="99744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6163" algn="l" defTabSz="99744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4884" algn="l" defTabSz="99744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93605" algn="l" defTabSz="99744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92326" algn="l" defTabSz="99744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1046" algn="l" defTabSz="99744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9768" algn="l" defTabSz="99744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2060"/>
            </a:gs>
            <a:gs pos="50000">
              <a:srgbClr val="C1D8F8"/>
            </a:gs>
            <a:gs pos="100000">
              <a:srgbClr val="E1ECFB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0" y="1969756"/>
            <a:ext cx="9923463" cy="115829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0148" tIns="15074" rIns="30148" bIns="15074" anchor="ctr"/>
          <a:lstStyle/>
          <a:p>
            <a:pPr algn="ctr">
              <a:defRPr/>
            </a:pPr>
            <a:endParaRPr lang="el-GR" dirty="0"/>
          </a:p>
        </p:txBody>
      </p:sp>
      <p:sp>
        <p:nvSpPr>
          <p:cNvPr id="43" name="Rectangle 42"/>
          <p:cNvSpPr/>
          <p:nvPr/>
        </p:nvSpPr>
        <p:spPr>
          <a:xfrm>
            <a:off x="0" y="1"/>
            <a:ext cx="9924936" cy="962024"/>
          </a:xfrm>
          <a:prstGeom prst="rect">
            <a:avLst/>
          </a:prstGeom>
          <a:noFill/>
          <a:ln>
            <a:solidFill>
              <a:srgbClr val="485BE8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1003">
            <a:schemeClr val="dk2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2653" tIns="21327" rIns="42653" bIns="21327" anchor="ctr"/>
          <a:lstStyle/>
          <a:p>
            <a:pPr algn="ctr" defTabSz="115662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600" b="1" dirty="0" smtClean="0">
                <a:solidFill>
                  <a:schemeClr val="accent5">
                    <a:lumMod val="75000"/>
                  </a:schemeClr>
                </a:solidFill>
              </a:rPr>
              <a:t>Το παιδί με Διαταραχή Ελλειμματικής Προσοχής-Υπερκινητικότητα: </a:t>
            </a:r>
            <a:endParaRPr lang="en-US" sz="1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 defTabSz="115662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600" b="1" dirty="0" smtClean="0">
                <a:solidFill>
                  <a:schemeClr val="accent5">
                    <a:lumMod val="75000"/>
                  </a:schemeClr>
                </a:solidFill>
              </a:rPr>
              <a:t>Διερεύνηση της συστημικής θεώρησης στη συμβουλευτική γονέων</a:t>
            </a:r>
            <a:endParaRPr lang="en-US" sz="1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 defTabSz="115662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600" b="1" dirty="0" smtClean="0">
                <a:solidFill>
                  <a:schemeClr val="accent5">
                    <a:lumMod val="75000"/>
                  </a:schemeClr>
                </a:solidFill>
              </a:rPr>
              <a:t>ΑΝΤΡΙΑ ΠΑΠΑΔΟΠΟΥΛΟΥ</a:t>
            </a:r>
            <a:endParaRPr lang="en-US" sz="1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 defTabSz="115662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</a:rPr>
              <a:t>DGC508</a:t>
            </a:r>
            <a:r>
              <a:rPr lang="el-GR" sz="1600" dirty="0" smtClean="0">
                <a:solidFill>
                  <a:schemeClr val="accent5">
                    <a:lumMod val="75000"/>
                  </a:schemeClr>
                </a:solidFill>
              </a:rPr>
              <a:t> Μεθοδολογία, τεχνικές και εργαλεία αξιολόγησης στον Επαγγελματικό Προσανατολισμό</a:t>
            </a:r>
            <a:r>
              <a:rPr lang="el-GR" sz="13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l-GR" sz="13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5251"/>
            <a:ext cx="9923463" cy="843290"/>
          </a:xfrm>
          <a:prstGeom prst="rect">
            <a:avLst/>
          </a:prstGeom>
          <a:noFill/>
        </p:spPr>
        <p:txBody>
          <a:bodyPr lIns="42653" tIns="21327" rIns="42653" bIns="21327" anchor="ctr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defTabSz="115662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l-GR" sz="2600" b="1" dirty="0">
              <a:ln w="1143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+mn-lt"/>
              <a:cs typeface="+mn-cs"/>
            </a:endParaRPr>
          </a:p>
          <a:p>
            <a:pPr algn="ctr" defTabSz="115662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 </a:t>
            </a:r>
            <a:endParaRPr lang="en-US" sz="13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cs typeface="+mn-cs"/>
            </a:endParaRPr>
          </a:p>
          <a:p>
            <a:pPr algn="ctr" defTabSz="115662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l-GR" sz="13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056" name="TextBox 16"/>
          <p:cNvSpPr txBox="1">
            <a:spLocks noChangeArrowheads="1"/>
          </p:cNvSpPr>
          <p:nvPr/>
        </p:nvSpPr>
        <p:spPr bwMode="auto">
          <a:xfrm>
            <a:off x="1" y="971550"/>
            <a:ext cx="9923462" cy="20128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lIns="42653" tIns="21327" rIns="42653" bIns="21327">
            <a:spAutoFit/>
          </a:bodyPr>
          <a:lstStyle>
            <a:lvl1pPr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3506788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3506788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3506788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3506788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 b="1" dirty="0" smtClean="0"/>
              <a:t>Abstract</a:t>
            </a:r>
          </a:p>
          <a:p>
            <a:pPr eaLnBrk="1" hangingPunct="1"/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Σκοπός: η ανασκόπηση της βιβλιογραφίας σχετικά με την διαχείριση της ΔΕΠ-Υ σε παιδιά μέσω της συστημικής προσέγγισης στη συμβουλευική γονέων. 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1" hangingPunct="1"/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Μεθοδολογία: βιβλιογραφική ανασκόπηση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Συμπεράσματα: ανάδειξη εναλλακτικών τρόπων συμβουλευτικής παρέμβασης σύμφωνα με τις προτάσεις των σύγχρονων ερευνών</a:t>
            </a:r>
          </a:p>
          <a:p>
            <a:pPr lvl="0" eaLnBrk="1" hangingPunct="1"/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1" hangingPunct="1"/>
            <a:endParaRPr lang="el-GR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l-GR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l-GR" altLang="el-G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47272" y="137202"/>
            <a:ext cx="1359314" cy="171769"/>
          </a:xfrm>
          <a:prstGeom prst="rect">
            <a:avLst/>
          </a:prstGeom>
          <a:noFill/>
        </p:spPr>
        <p:txBody>
          <a:bodyPr lIns="28689" tIns="14344" rIns="28689" bIns="14344">
            <a:spAutoFit/>
          </a:bodyPr>
          <a:lstStyle/>
          <a:p>
            <a:pPr defTabSz="115662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0" y="12039600"/>
            <a:ext cx="9923463" cy="276225"/>
          </a:xfrm>
          <a:prstGeom prst="rect">
            <a:avLst/>
          </a:prstGeom>
          <a:gradFill flip="none" rotWithShape="1">
            <a:gsLst>
              <a:gs pos="50000">
                <a:srgbClr val="002060"/>
              </a:gs>
              <a:gs pos="100000">
                <a:srgbClr val="E1ECFB"/>
              </a:gs>
            </a:gsLst>
            <a:path path="shape">
              <a:fillToRect l="50000" t="50000" r="50000" b="50000"/>
            </a:path>
            <a:tileRect/>
          </a:gra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1003">
            <a:schemeClr val="dk2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2653" tIns="21327" rIns="42653" bIns="21327" anchor="ctr"/>
          <a:lstStyle/>
          <a:p>
            <a:pPr algn="ctr" defTabSz="115662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600" b="1" dirty="0" smtClean="0">
                <a:solidFill>
                  <a:schemeClr val="bg1">
                    <a:lumMod val="95000"/>
                  </a:schemeClr>
                </a:solidFill>
              </a:rPr>
              <a:t>ΣΥΜΠΕΡΑΣΜΑΤΑ</a:t>
            </a:r>
            <a:endParaRPr lang="en-US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0" y="13220794"/>
            <a:ext cx="9923463" cy="177490"/>
          </a:xfrm>
          <a:prstGeom prst="rect">
            <a:avLst/>
          </a:prstGeom>
          <a:gradFill>
            <a:gsLst>
              <a:gs pos="50000">
                <a:srgbClr val="002060"/>
              </a:gs>
              <a:gs pos="100000">
                <a:srgbClr val="E1ECFB"/>
              </a:gs>
            </a:gsLst>
            <a:lin ang="16200000" scaled="1"/>
          </a:gra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2653" tIns="21327" rIns="42653" bIns="21327" anchor="ctr"/>
          <a:lstStyle/>
          <a:p>
            <a:pPr algn="ctr" defTabSz="115662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600" b="1" dirty="0">
                <a:solidFill>
                  <a:schemeClr val="bg1">
                    <a:lumMod val="95000"/>
                  </a:schemeClr>
                </a:solidFill>
              </a:rPr>
              <a:t>Βιβλιογραφία</a:t>
            </a:r>
            <a:endParaRPr lang="en-US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15772" y="2105026"/>
            <a:ext cx="9939235" cy="352424"/>
          </a:xfrm>
          <a:prstGeom prst="rect">
            <a:avLst/>
          </a:prstGeom>
          <a:gradFill flip="none" rotWithShape="1">
            <a:gsLst>
              <a:gs pos="50000">
                <a:srgbClr val="002060"/>
              </a:gs>
              <a:gs pos="100000">
                <a:srgbClr val="E1ECFB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1003">
            <a:schemeClr val="dk2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2653" tIns="21327" rIns="42653" bIns="21327" anchor="ctr"/>
          <a:lstStyle>
            <a:defPPr>
              <a:defRPr lang="el-G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defTabSz="115662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800" b="1" dirty="0" smtClean="0">
                <a:solidFill>
                  <a:schemeClr val="bg1"/>
                </a:solidFill>
              </a:rPr>
              <a:t>ΔΙΑΤΑΡΑΧΗ ΕΛΛΕΙΜΜΑΤΙΚΗΣ ΠΡΟΣΟΧΗΣ- ΥΠΕΡΚΙΝΗΤΙΚΟΤΗΤΑ:ΜΙΑ ΣΥΝΤΟΜΗ ΙΣΤΟΡΙΚΗ ΑΝΑΣΚΟΠΗΣΗ</a:t>
            </a:r>
            <a:endParaRPr lang="el-GR" sz="18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73" y="7280376"/>
            <a:ext cx="9923463" cy="333054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5000"/>
                  <a:lumOff val="55000"/>
                </a:schemeClr>
              </a:gs>
              <a:gs pos="50000">
                <a:schemeClr val="accent5">
                  <a:lumMod val="50000"/>
                </a:schemeClr>
              </a:gs>
            </a:gsLst>
            <a:path path="shape">
              <a:fillToRect l="50000" t="50000" r="50000" b="50000"/>
            </a:path>
            <a:tileRect/>
          </a:gra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1003">
            <a:schemeClr val="dk2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2653" tIns="21327" rIns="42653" bIns="21327" anchor="ctr"/>
          <a:lstStyle>
            <a:defPPr>
              <a:defRPr lang="el-G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defTabSz="115662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800" b="1" dirty="0" smtClean="0">
                <a:solidFill>
                  <a:schemeClr val="bg1"/>
                </a:solidFill>
              </a:rPr>
              <a:t>ΣΥΣΤΗΜΙΚΗ ΣΥΜΒΟΥΛΕΥΤΙΚΗ ΠΡΟΣΕΓΓΙΣΗ</a:t>
            </a:r>
            <a:endParaRPr lang="el-GR" sz="18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9801225"/>
            <a:ext cx="9923463" cy="333375"/>
          </a:xfrm>
          <a:prstGeom prst="rect">
            <a:avLst/>
          </a:prstGeom>
          <a:gradFill flip="none" rotWithShape="1">
            <a:gsLst>
              <a:gs pos="50000">
                <a:srgbClr val="002060"/>
              </a:gs>
              <a:gs pos="100000">
                <a:srgbClr val="E1ECFB"/>
              </a:gs>
            </a:gsLst>
            <a:path path="shape">
              <a:fillToRect l="50000" t="50000" r="50000" b="50000"/>
            </a:path>
            <a:tileRect/>
          </a:gra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1003">
            <a:schemeClr val="dk2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2653" tIns="21327" rIns="42653" bIns="21327" anchor="ctr"/>
          <a:lstStyle>
            <a:defPPr>
              <a:defRPr lang="el-G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defTabSz="115662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800" b="1" dirty="0" smtClean="0">
                <a:solidFill>
                  <a:schemeClr val="bg1"/>
                </a:solidFill>
              </a:rPr>
              <a:t>ΣΥΣΤΗΜΙΚΗ ΣΥΜΒΟΥΛΕΥΤΙΚΗ ΠΡΟΣΕΓΓΙΣΗ</a:t>
            </a:r>
            <a:endParaRPr lang="el-GR" sz="1800" b="1" dirty="0">
              <a:solidFill>
                <a:schemeClr val="bg1"/>
              </a:solidFill>
            </a:endParaRPr>
          </a:p>
        </p:txBody>
      </p:sp>
      <p:sp>
        <p:nvSpPr>
          <p:cNvPr id="2077" name="AutoShape 4" descr="data:image/jpeg;base64,/9j/4AAQSkZJRgABAQAAAQABAAD/2wCEAAkGBxQTEhUUExQVFhUWGBUUFRQXFBQVGBUXFxUXFhUXFxUYHCggGBolHBQVITEhJSkrLi4uFx8zODMsNygtLisBCgoKDg0OGhAQGi0kHyQsLCwsLCwsLSwsLCwsLCwsLCwsLCwsLCwsLCwsLCwsLCwsLCwsLC0sLCwsLCwsLCwsLP/AABEIAIgBLQMBIgACEQEDEQH/xAAcAAACAgMBAQAAAAAAAAAAAAAFBgMEAAIHAQj/xAA/EAABAwIDBQUEBwcEAwAAAAABAAIRAwQFEiEGMUFRYRMicYGRMqGxwQcUQlJy0fAVI0NiguHxM1OiwhaSo//EABoBAAMBAQEBAAAAAAAAAAAAAAECAwQABQb/xAAqEQACAgEDAwQBBAMAAAAAAAAAAQIRAxIhMQQTQSIyUWGBBRRxoRVCkf/aAAwDAQACEQMRAD8A6JYPaFDjVYBpjVALK/zOhFX0pGqn3WPRyzFA4vLoOpQqpUI5rpd7hrSSlbGMNaNQFmlHycBbC5fO8wnLCbnmlizpBF7etC6IBtbVlWbS6d6IDhtcvMJ1tLIZQtOJ2BnuG3ubQzKtX1EFpnVeNtw3csuqsNldN+DkjlW1WFta4mAJ1Sc+lqY5p62tuS98BBrKxBJ0WUN7g7DsMc/UjTcnTArZ9IZZJG8K3g1iIGiYLe2BG5d2/JwNqWz3t1JjklPGcIc3XgumBohLuPOACnkjSsIh07M8kTsamTukaK2YO5Ua+m7yUougp0M2HWb6oloITBYYR2ep1cq+z123s2xyAKqbe7Sm2topmKtU5GH7oiXuHUDTzWuCVWOlbKe122FKi40qfeePbPBn8vV3wXN77aBz3EvdAGpE7gNY+f8AlL9S5zZiN5MeupPiSqdcHQHqT5alVHW3AZZiZqVQ9xIJENE/6VLjlHB7t09URfjBcNNGmGtaDGVgO4fiOnWSeCVGST+L4BEcOYXkRwl0dGj5DRc3RytjVbV25SYAg+ruIHM6hviT4q/bOY3NmIJcaTCeHty6B/Sf/YpOdeZSGjSD6b/7+q0+ukluvEn0DgPijYRyv2gVGEbmiTxlz9GnyGnmvLuxDg1vGNfLU+pPvS7RxQw+eOU+ET+SvPxLvtM6NDifPU/L0QCG8HY1jXUyJGYkTvBkOIHvPkvMNuH0Qx7CS13ad37LhmJiP6Shd5fHK4t9reByzNyyfUlXrS5a1tJh9mXepE/9veuOrwMdHGhUiNM3A6EHl1RW3rwAkrHTkp5qcSDTcNPZmQT6OCM4JjjH5abzlflGvBxgeh1UpY2naM8sdcDO28ARC2u9EEp2hLuitspEblyk7J0HBc6KJt3qhb80Kr25lUc7FSG2lVEKxTCWre9iAUft62iCGEmlaQZAUlxe5Qib4IQDGLcapqRUq08RDyZVHFRmGgVNpyGCrQuArLGmhWwPStCCr7KJ5KyXjotQ4uMNUe2kA2w9/ZvlONtjjA3VwEc0o/s5x5qCrhL3fadCSUtO8RqGm52tp5oDgVBcYu6pu3Jft8GDR1V6hQgATooucpcnUU7+nxIJJ4qrROQgxKZ3UGhqBYg0Z4A05JJvSgUNGCU514JmbbDeEpbJ3WuQ8NR+Sd6b9FpxO4jMF3dOBolLGqOadSnS8MJcxNo3qOYRsULGyeXd7QIrUwEOEiZ5ohbUAjNq0BqnDHaJuYl4fZXAq5WEjnySh9IN2XV6gLieziiCTyEvgfiJ9Au1WVuM884XBdqaTn3bmASX1qkdZquHyVcUHF2zRh3KuE2hIaY4l3oDCKXWzby1jgPabp/lNVfZ429NjgNYh4PqPyRHCnzTFNw0aSWnkCZj1TSmbI4tjm7sMLGscRuc5h05gwfVFcGs8j6jY1NMlnXNEp7OHMIcHah3ghlfC2ktiQW+yRvHgUjnY6xUcpuXEOM75J98KAVSCPVOW1OzZA7Rgk7+Uz04JOdRJkDf906EHkrwkmjNkg4smp3OjvL4yiRuYa4750jnJGiXyfepe2IjxlPRNMa2V4B11gDyB1/XVRPviWsHKT/y090IdTuQQecD4KL6xwPTRAexnrXxfSOveikPHvCAPJpWr9HiJn5NiT5mUGFYgN6u94BH5q99Zytc7iQGNniTrP65InWdR2TxLO19Jxns8pY7iabx3Z6gyPRGn1gN65HgmNGjUDp7oLWu/Cd/pM+QXR9TrPgpS2ZnyKmFRVkKIMhVqTnKy0HeiKa1DxV21vNFQqGVpkjciBmr8RjfohOI3wO4hWMWoEAwlj6s9xO9V0FfBXva0leW2Yq1+zJRe2w0AJkxWBm273GBKM4Vhz26nVFsNsgTAR5uDQJk+C7RaApAyjSAEFV64AC3xFjmGOCG1ySJJU3jZWyC9vg0cJQY4sc06x0WX6rW9EErJKE72JyYy2uImoIiTzhWmYKXCTx1UWCUAE2W5BCp2bXqFTAWGYeab5H+U2U6vdVVtrKiuszRoio6dkddGmI3MBAXUqtU92lVI5hjiPWIVv689hzBzWw4TmY10jkJ9nxW4xWrULpquIdrlEADQaCNQPNK4qXLKRxOasGioWnK7SNCCIIPgrTcQG6VTxmze0OqBp7Mkd4bg4jUHWRrx6oLbsedZUpXF0ZpxpjnSvtRquc7S4Y+lfOq0xIntabutSSRPCHSjlOs8fmpmE1CA8SBLvGBu9YTLI6ov0s0siTFupit46A54iIIMEHmjOE1Cd8SOSo4/WYwQ4safxCR70a2EsDVovrH2SS1h4HLo4jz08kjjKTPXuMEDsZuH7mGIIKFV8auW+yCegEo3tBQLSYCA4c/tHGeEiARoeqVWh3TLNptM5/drMEce6QVZu9nbe4GZhB8IkfMLV1CmdI16rLSjleC0lrhuj4dU2sXt7Czjewr2gvpGY1hJL2kOgiCNIX0FS7zdR4rln0g4OKVXO0QHfFWx5HdMy5cSq0KtJ8SfH4LYv7zQOYULTuWF0GeXzWgyhOhWl8cB7+XqSpK1WXNbwbqeXU+uiGWztZV9moPMwP6W8PUrg2WDU/dzzJ+BXZcDk29uXe0aVPN45BK44yjneykNSSGnxcQCu204kNG5oDfQAfJTn4Ey8IvUqa2rUzwWzDAWF8lB7E0UagK9a5Evq/FDbhsFcm/IaJsTpghAMsHcilzcZhoqIoHitLZxHkG9SZ4EqvXaQtKZlclYvkZ9lmhxJTjlEJEwK47MwmOtiwDVTwdQK2jjMEp3tSJgq9jGIF7lTp4S6rvQsulSFi8LnHTVF8FwWu8SGaczomrC9mWt1ITzZ2bWtAA4JdKJzVHOKdlVY4BzSOo1CcMOs9BPmjNxZtdwEhSMpwEJKxCuLcBUb1zBo5wGk9f1oiVQrn+3tQitTIP8PXyefzWfLJQjdFunxLLkUWEbvG6FKcrQ48zDveVQpbT0nP1psgzwA18kk2VftarmlrnNyPEg5ctSP3ZLvtCd46o/httbUhlqU2vcdXOdJI8OSzLJJ/CPWWDFBUlY13dw2vbVA0QMpcAN2Zve09ISpSqgt0TZht1bxDXRwiZ03RqkHGrOpbPySHNcMzHtOhbMQRwI4hUyrUk7PG6qDjK62LpuANOKsVMIN1bVACQZaGkEjUanUeSV8zpBnVdI2TYfqrC77WZx83H5AJMa3E6dXOznOE/RpWua/754ZRB7zhvI5MHPTeuuG1p0KLaNIBtNjQxrRwA+f5pYx/HDTrNpCWggQ7g4kbunLyQeltsadYMrUXlrnZA6Q4TzIGoCp3V7T1Ow/cMWIWjagIXNdodkKlJ5qW+YE6nKYXTGXLHPBZuIkjkrdWg0hBfKDJeGcescPxFxgOeOrgw+8hOGGYPUa0dq8udx0HPomKrDdyg7eUkmnyPFNcHttThKX0j2uajm4t1KbmVEB2wI+r1J+6hdUc1d2cTZx9Fjj7vipadIkEjct7G0L3gQSJ1gcJ1+a22jz1FvY8NNwaCWkCdDBg+aJWLu7PLXz5evwTJeGoKBtyAZGUNIEzOhB3ylNziyWHQgkEdQYj1CnjyayuTF22hp2GtC+7DzupAvP4j7I9/uXTbJ0uKStibYsoB3Gqc56jc1O+GUoQad2ZMkrdBkU5CiyawrLHaKFzwEWhETh2iGXzjKutfKr1LeUWgpgag8IhSywhjraFJTJATrco0bX4BCpUnCYUtWtzW9K3zEFMrBRZoUsylrUtNJRjDrIRqsxK1ABIVK2CuRYo0ATqmLD6QQBjtURt6/IqeujRpsYm1AN6KWN41wiRI4JRqViRvVWnVdm0MLlMEsVo6GSvCUr2FzUnVxPimGi4kaoqaZnnBxNLgpJ2uw8VXBxcdG5Q0RqJkkneNTz4J1uQkcDta1U1H5WscWxzgqObfYt0vvcvgV3ZaIIGkclDZ4ddXJljezp/7tXug/hZ7TvcOqa61eiwS0CRuJglBL3HjOr4nQDieQCyNRXO56kZSfGxdbs0GsAZeZqo4OZDCfEaj3odiFlVDR2zS0tOUGcwIdxa4aEaeKqi8qTmDXmNZ4+Mb0RttoRUpODiHMLXdY00PQgwhcX4oTPjlLG1dgmjQBMHgnjCasUKbRyj/AJFI+HukymmjddnTDvu5vj/dNDbc8jo95tfRYx6xo1CA57Q9ogS6OpMbkEbgNIiTqeLmvn4FI+I48BV77hJJzPdO/iNFtY7UtpQ9tVsbi0k6iY1YdfNM1q30nsemPp17nSsPtGUgcskneSS4+9S1bzql63xxlUBzDoeE7uitsqSpufhBUN7Zar3BKrsfqo3OWUyp3bK1SL1MoBtpb1alHs6TZLyATIAa2e8Sj9ErK9VrQXO3AEnwCdOiLXg53c7PtpUQz7UtknjJ7x8ANFph1v8AV35SNDEgjfrIIPhCdbiybV7xnvDlI6Ecisr4DTin/qkctHEkdeCa20NGMYtbAnHC2i8Xbx3WU2ua379Z5Ipj5+S5/gWHPuqwGupL3u4ATL3frmnD6Qqxq1aNlSGapOd7Gmcri3LTYTzDZJ5SmLCMBbaW+UQajhNVw58Gj+UbloxQ0xv5MHV5re3gmw9gENGgAAHgNAjlsIEoTh9OTuTRZ4fICpZ5xBTD3aAKX6i8akJiscPDQpbmjouadDC5ToFWqVDRS1RBWhqJEhkAH0tFR7cGQjV3BCUr9pa4kK8o6WO2Xw0FHLC1kAoJs/QNQEncNE621sMgjguQaImVA3QqpiVcQrV5b7gq9azEJ02wpJbiy/etqVYSo8QYQ8tC1bZVAMxaYU6Lp0GaDAVL2UaofZ3XAqa4vRGiWhrCVKtGoTBY3YcEk2lxO9THEDT1BSJ7i5IakO9UyFy/HXZKlUT7VV7vh/dNuG40KgmUr49TzVnHqT6mVPM9SO6RaZs3sLm3yfvGyVHUpWQ7wt6ebfJbJQi7drA/wo2ngZ+fuWfuNbUeisae9sLnE2tMtpt9ArWEfV61cOfQplz5a4FoyvBG9zdxjml+rjNtRcadWlVcYEuZkJEjhLhB6qxZ7X21JpNClXfUOgNYU2ADlLHOPoFTHrbTfBmy58KjKPngbtocFtmUTUo0W0nNLPYGVpDnBpBaNOO/egjqGemWHcTr4Ea/BeHaKpcNDS1rGmCQ0lxcRqJJ3CeCnLtI5hHK05bI8vFOMcya4Eu82ZspIcys4/e7RxBPPQqp/wCL2Z0DK088x09Sj97YPmQoGWT+PxKTvZEe7px17UUMK2XbRdnZUfH3CRHmmKgVFSYQFh0KnKTk7Z0Ulsiw5bUxqoGvViikGbou0hoq+IUw5jmniIUudRPVCVgCjtPToy2q7IW6GWuIPUEAodjX0iy3s7UHMf4zmxl/Aw6k9SPJL212ICrWcxrYDTBPFxHyV/YDYx17VkgiiwjtXTvHBjf5jxPJa8WNJWzLm6iT2/vyM/0V7PvLX3tQSamZtIu3kT36kniSInxTBjDnDQhPdCxDWNa0BrWtDWtA0aAIAAQbGrIHhxTuzznK2DcCtp1TdZ0gg2D0oCMNqQmoSwoxaV6ZIgKOzqZlZVVuh0BLu1ePzQuqCCm57ZEIJd2RJ0hJKHwEQDi7uIW8B6gu6AAzblmG1Z4IZG3KhpJphzAWhmYczKcrSl3R1SphzAQeiccNILAmih2/SUL+kRBjioa50TAQqd5aAgwqREcxNotDq+qOvo6bkvZctwmNtzpu1RodsR8bb2dUxuQ1154pkxmzzOJKBOt8qhLYrHcns62irYpXML15hqqk5zHgoFvAw7IUZGvND8ZrRVf+Jw95HyTDgjOzGnJL+0duGumdTvClkurDgjWR2BXaqa13/wB1EFLab/DXwjVZk9z0EAMfHeJ4yobBi9xomdefqp8ItsxEL0Paj5Vt72GLZxaB8Fcpuqv9hpPFFML2cfUgwY58PVO1jgzWNA00U3cuECMW9znl9WcNCCDy8VWZddE+47hjHe2Nw0duI81z+8rsY4tJiNJI09RuWSeqLPoOmzxyxp8rksOrAhVnVFA6r10UXaJNTZppF5jlapVEJZXUzXlMgMLduvC+VRpuKma9PHcmzW0+jpte47es+GOAPZs9o+LvsjwXTMHwylQYKdJgYwbgOJ4kniTzKTLDaynQbFVrsjdA5sEwN3dJ18ivKH0otD3E0D2P2O8BUjm4HTy969PBjeVejejyOo1RfrOkRohOIUpK9s8YFVjXim9mYZgHwHAHdIBK9JkpSWlrwaWNtKIfUwpbFgAVkp4xs6jymwAQF6oWXQK2NYKtM60bPdC1psnUqNxlTUxoi1SOs5HbOzgbz4q/Rt8p3KtZkCERFyOC8lzk5WWc0XbapllM+FVwGjkUl/WURw/EIEFaseX5BqTVDrK0ruhpQJuKERC9uL0uGi0pomJe0uJdncA8FPabUMOmZaY1hXaPkoRT2cAdMKLzU2V1RoYrq/DgTol6pdy8NifkjdPCh1VqywhodMCfBSeVvwUU4oAXdtmGhhVbSmRUgp9OHiOCr/sxgOYgJG3wV7sfBrQeGU8x4/DglrG6zXunjzRLHrqdBuCWKjlLLKvSa8MP9iKE+bMbJt7MVLgZi8DLTkgBp3FxGsnkgOyWE9vXE+wyHv6gHRvmfmulvcjggvcyfVZWvRH8gi42KsH+1bM8Zf8AmpbDZi0omadBoPMkujwzEq/UrELZtWVrtM87QuSbKPBD8TaTRqBu/K6I8Ftd1oC0tnQBPFBTSkhtOxzu7uHPGXM4+aD4tqZ80c2vwp9Euc32HGWu4An7JPBIle9qMMESOR+R4eC9DrsH7jFGePwJ0mZYZuM/JZGm7Tw/JekdT6lDv2o09OhUjb9vMeq8F4pRe6PYjli+GH7VwjQBTByCWt6N0ogLumBq7Xlv9yMcMpbRVglljHdui128dT6rw1TvcYA93nzQ+tf/AHR66D0WWeGXF0YY0uHMCGDxduW7F+n5KufpX2ZMnW41tHd/QOxC6NR2nsj9SmfYzZg1S2vVEMBmmyPbI3OP8o4c/BHcE2Ip0odWIquG5g0Y0+ervcE1RCvk6iGLH2sP5ZlUJZJ9zJ+EbsKmY9VQ1bhywKRZovMerDanVDO1yqSlcSYVFkFcLL4ZyWrqoBgqtTu5JjhopKoa9sO3c+IPQrTDN8kZYy1QqglXUqPa6i4SZHB3P+6vU8bMbldxvdE+BIban9BWqVmea9WLB24ikzbRTspQsWLtCOJ2mFI2osWI0A1eFqGhYsQoJuCFIyuAsWIOKBZJ9b6KliF3+uSxYl+zV0quTbFPELmShw1K9WLJLk9hcHQNlLc0KLXn+KZP8o3MnodT5hHq7wvVi1LZV/B5s3qlb+yua0mIWUnwYXqxcm7BR5VZJCsVafdj0WLE6XIjfANvXnLIAcNzmEAgjwKSMZ2ct60lh7F/KM9M/wBBILfIrFijLqcmFpwfJWOKGRVJCtc7JVwe72Lxza/LPk4Ku3Zq6/2f/oyPisWKq/VM3lL/AIB9Fj+y9b7JXB39k0czUn3AFGLPYwfxLgRyp0/+zj05LFiP+Tzvhpfwhf2eJDBY7PWtOCKec86hz+7d7kcZU0AEADcANB4BerFGWaeTeTsdQjHhG0rCsWLjj2F61YsXAKd1UlZaVI1WLFG/UVrYqYZdGUeoVZ0WLE/TSbQudKz2o8FsOEtnUfd6qP6q3osWLdjySToyZYqrP//Z"/>
          <p:cNvSpPr>
            <a:spLocks noChangeAspect="1" noChangeArrowheads="1"/>
          </p:cNvSpPr>
          <p:nvPr/>
        </p:nvSpPr>
        <p:spPr bwMode="auto">
          <a:xfrm>
            <a:off x="72317" y="-67809"/>
            <a:ext cx="141511" cy="14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2653" tIns="21327" rIns="42653" bIns="21327"/>
          <a:lstStyle>
            <a:lvl1pPr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3506788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3506788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3506788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3506788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l-GR" altLang="el-GR">
              <a:latin typeface="Calibri" panose="020F0502020204030204" pitchFamily="34" charset="0"/>
            </a:endParaRPr>
          </a:p>
        </p:txBody>
      </p:sp>
      <p:sp>
        <p:nvSpPr>
          <p:cNvPr id="2079" name="AutoShape 12" descr="data:image/jpeg;base64,/9j/4AAQSkZJRgABAQAAAQABAAD/2wCEAAkGBxMTEhUUExQUFhQXGBoaGBgXGBcYGBgZHBgcHBgaHxgYHSggGhwlHBcVITEhJSkrLi4uGh8zODMsNygtLisBCgoKBQUFDgUFDisZExkrKysrKysrKysrKysrKysrKysrKysrKysrKysrKysrKysrKysrKysrKysrKysrKysrK//AABEIALgBEgMBIgACEQEDEQH/xAAcAAACAgMBAQAAAAAAAAAAAAAEBQMGAAIHAQj/xAA9EAABAgQEAwYDBgUEAwEAAAABAhEAAwQhBRIxQVFhcQYTIoGRobHB0RQjMkJS8BVikuHxB1NygjNDoiT/xAAUAQEAAAAAAAAAAAAAAAAAAAAA/8QAFBEBAAAAAAAAAAAAAAAAAAAAAP/aAAwDAQACEQMRAD8Arwopf+2j+kRPLoZf+2j+kRKlJeJUrgNpdLL07tH9I+kbiklj/wBaP6UxhVEqBADzaSV/to/pERLo5X+2j+kQVMMBTp0BEZUsf+tH9IgWqky/0I/pH0jyontC+fVc4CGoRLFsifQQBUJR+lPoI9qqiFVTUnSA0qCnYCBjHilxpmgNwI1JEavDvBuzM2cyiClHFrnoIBRJkKWcqUkngItGF9nJSWVUlR/kRp5q+kW7DMITISBLlBtyq5PVoZpIIYyx5iAEwaqppYAQlIbYgO0WZCkEZgEkG4LDSOb9r0hBC0Jy8SIP7J9ps0iZLUXmJ/BzB19DAXBdPKmK8SUEDZh7wbNShKHypYchFZwaoytmO+8b4z2ulpdCfE1ib3PAMLwBOM1YlJOVKWOhYN/eFuG17KCphBBALkPqTYAb5Wvz9K/i2NslOhJU4BuA4LjTS/lFcr8TmKASSTYD6QHUj2mkBbd2bAWKQLGC5uPUupyguGDO/RnjnFJWKky096xcjKNCzevKNMQyzlpyqOUtckWY36M8B1qX3U5OZCZah0Fj0jejQErYoDdB8o5/T48qQcstRXdinjZgQ52LWeL9R1InITNS+VYux0PB9dYBmqnSdAPSMEgbgegjQUqSx8Q5vG6ZRG5gPe5HAR4JQ0YegjdRjV+UBAZQU4KR6RzXthSoTLnSgkDISsBhoWUW5O8dTCgT8DCbtDgaKlBFkzGYKbbgeIgOGSgOAI6QSlKf0p9BG+MYPNpJndTQx1SRdKhxBgQHcQBCpKH/AAD0EZEBmcoyA6DLJiRCS8ZPpFouxbc7CIf4pLZiq/Qn4QByCmJDNaFM6flc7RH9sBGsAdUT4Vz6gRDOrNoWzp8BLVVMKqqpMSzpkLqhQO8BHOqIEXMeJVkDnA+pYC52EB4TE1FRTJqsstJUeW0Wjs32IVPAVMWEb5Sb5QWJ9fnF+wzDEUqWloSoXAIZwwuYCsYB2LlymXUEKVsnb03iwqluSUukbD96RPOoVZu8IJB/O/HZtRGAhmJY8ICFcmawZZI6tG0uesWUz/KN1TUpsdRy2hdV1oDkbcYBJ2unEyyktrsIr3ZqblnpfQuPWJMYrConhCylPiDdYC5dpsW7iXlT+NenIDU8tYpK8QWpYUoi2gFgBwAjMUq1zpilqLt6AcBAMAxViBWp13HA/t4lo6xOfMUDKNvEW94Xas0WjCsIJlvZyHaAXVVamYtSxZrgK0LWg2nxVPcFJy3c6GxZhcb9YnkYA5vaF+L4YZTgJJS2p1B+jQEGEqUJoJul7u5EW2RjtShZyrIQqyRsRuW0EUummpZLOFDXgb68rRYZa1kAkJVKOrHxC3DWAvuES6ioSVd8pOVTEOX9OhEOqfCcv4pkxXF1Eaf4ivdnZhE1OX8CkHMCGyqBs3NrekWxHLL53vASSacEM/vBHdcz6xGk9PKJUrgNFyj+/wC0Y0TOI0JgEHazs+islZFFlpcy1cC2h/lO8cVrKVcmYqVMGVaSxHwI4gx9Cqil9vuywqUd9KH3yBp+tIvl68IDlTRkDmc1jGQHT+1GKJSlKM341X6D+8LRTJStKT+JTBLXu/hL8DFTxmrVMCVO+V7cjB2D1SlzpSiskoVo7ukJIS3TRukB1yikpkICdQQHOrq59fpG8zC5K7KlSyo6+EBvMRUKHGFFUtD7+yQSPgIcScX8csqP4pYD7ZlXdv8ArAR1vY+mmZu7VMQRr+ZL9FX94QzeycsLLz1KQLDKgJPRySPaCMX7QFIyoNycx6H8I9GPUxF2bxdKltNfiH+kA/wvsnSBIJlZyR/7CVe2ntDaT2dpEXRTSH5pHxMZKqgU5goAcY8kYxJdjNHnZvaAQ9qOyFNVABEv7PPH4VBICFj9KmDdDtCTA8FlyV9yEjM+VednfkW8PWOiy5ilF0qQtPv9DCrF6JBmpm7kXFg5Gj7kgMPIQAkqiStsqWSk78G3J/7P5QwRKSl3IbkLDz9IHm1yU+HVX6Rb1jWbRGb+IluAsn0384DVdWHyyys/9VFP9Qb4wPLqxMKkoTJ7wBvvErSfIKHW4eHMimYNw3jWZTPY6e0AEvCkukGwDlTN4trH8o3bnFM7UAIIKHyKzAZtSUllfKLtVqXLQSFO1wlXuxir47LkT095MWUISLLMwkpJP4BLbe2sBQaiBk2BP7YB/pBk0cNNukRygGUCHN+rEM46QC+b/wASklmEZJo1qLBJ87CG2HykrmB9Awc8P2DFzmYcClkgHw/KAqVPQplEaFQ3Uzf0w8wvHEd4EzAA5sUhhyhBNpVfeG6l7JLWvd3F7RDT0yioy1pKXSFB9uChuBAdckUCVJBFwzg8Yr3amiUZS2Fzy/e0S9hMTmBPdTL5dFcQf8xaqilzDRxAcMl0i0gEA+K2mh1+ET4f415QRcMFElgTvFy7coyU5yhrgWtrFOw1ClKSn8ITdXBgeG8B0vs1LKHBIOVg99TqPYFukWWXUA6gf3hJgtPklC5vcvq5hzKlEhwb83vAHyyIlSrnADqTsfiD58YIlLf93/xAFhceqJZxeIZan6iJQBt7QERnjQhjHihEy0PqAeY1iISmuk+UBW53Z+lKlFUlBUSSbbk3jIstuHtGQHGZmGSuB9YFRhKEqzJKgR+2gpc0xGqoaAmkqKVBWbR7nmCPnGkjE5jIBvkO52I08rjzgGrrgBrAFJKn1K8kpJJ3I0SOJOggGktbqU5e59HtE4JFxzHrBeCdn5UlzNmBc12CEpK36bP1iwHsqjIT3i0qZyFBJCeRAb2MBBgeP5JagWspBD3szKYe8WAzaSqH3iQJgFlo8Km2vv0LiKZNwZRCyCghGqnI2fRoGoEzcwyArsTYi1uZDQF/psPmU/iSoTEcRYtzTt5e0F4zOWqnzygO8ChrsFFlK6gF/KK7g/aIpJQvXMTYg66j3ix0E9C3CLWunYg8OfKAWyqHIxNzxN4b0iwd4XTai19RYwKKrLd4CxzJghPiWMJSe7SRnUCQOQ1MDfxELfg3GK/WTJUudJzHxKe+pb6bQB8jtlTLdE45VBwXDiBxiFKA6J6QdjZ8ovlLh4qGN4F96spB8Sir1vC3+BrP5VN0gGuM1kolSzNSqYpRskEhKRoxYOT0hGnxKDan2G8R1NIEFn+vtG1F+KAf0MkJTbjFpwac51/v/aKpSkk8otOByGYwBWLYKlfiT4VDfSK3MwlRmFQ/FYOPzNsx8vSLfWVRWTKlh1gORpb6wJg6TMWkswBvxHWAGmp+xoSuabnQDeNaTtogKCVhSX0IdvON+2Se8WgrJSgqy5gHyjdn02uYpMtJumYF5M+QFQFjdg43YE+XOA6FjtVKVKzrKTLZ9mLdd3ig4NOT9ofYnMocnsk8WtEWILmHLTBWZKS5L2/d3hph2FJlqDFydTxgOiUK0tY2N+X70hrKI3HpFew1XhbhpD2mmOAYAlCRoD8RGyJZGhJ5G/vGqFD5QRwgNR7xMhcRg8Y2TY8oCZEePpGJMYYCV4yI3j2A4XVTgHvCuYtS3CEqUwewJ06COjowill3UlJbiMxPmYJNZKazZW0DD4QFBwbshNn5VziZaCb28TW2OjvvF/XRSJElUuUAhLahsyuZO5gBNYA+ayAd9TEKa1EycyS6QH9NICXCqRFOlc5f4gH6DYDnC7GcdJAANmClNuo7eUG9oJ+WnUl9fWKUgZsvW8A6RihTT5H8SiSebwdQSUTEy3+7KikJUhyQ6mIUBpsX2uXhNUSwSGAYBh++MRzZ5RKchgklnDEna/WAJqz3c5ctSCAFllA3IaxBhvh+MLRlUCpQfKCQxt/MNbRWMLkKUAWJUb8YslYjIJMv9KSpVvzK1+EAxViBUSbOS/rCTGsW7u2qjs8bmaEBzChNIZyyo76dIDyRXzJqgkE32HzO0NZ1E5StZzK0fgBe3vG8mgEtNgHMQz5vtARYrizTCE7AQDUYktQYkwrVNKlFR4mNlTWHOAHqxG9EjwnreIphzQRg0slR/TubfEwDCnSsghAc+w5mH2C4muWGWUK5J1/YvHtMplpyjK4YgAEPYEgbHmILp8LyJBCHSt817g8QRvvAJV51zVTEzVS1FQUz3IG1tBHRsEEvuSuwUxJU2pPHnFWnJdaBkBQkN4AlK+VjZ4tWKVkiTQCWl0zs3iSoAE5jrYsQ24gAq+QmcjKbxz7tKnIsSgcywcwfRA0duMO53agS0MAVLawHzOwiuoppqyqfMa7FR3L2DDgLQHkrDcihclw5J4w+oyLRDJMk6u9vEVWHlv7wQKLJkZYU/Jr+ukA+pF2hlTTSNNITSDDGTNYQDaWd9YLkzNnO/wDiF8uZYNBUuZAGgx6FxCmZzPnGOecASFx6V2tAyCdo8XMIOkAX3sZAKaocRHkBRaSsTOWtISQ7anyjYYSoTPCbQ2CZJWFZUvxFjElRMZ1aAQCHEpID5rsPeK9hlT/+rWzbaQXieJJZTH8UVrDSozgEgk30vAWftDVZjlew0hThyHB0/wAfsQXUYdN1Ww3tr9IHSuwASyfeAYYPPUmYFJAtq7aMX14sRAfa2q72ZKayCAoh7hRAOU8LGJ0yzoNCyWH19YzFqIkd6jRA+9QQxSU+EKboGPrAbUuZCM0uWZhA0G2t7PBM2qdCVKcMnQ7X0hx2alJFOZpbxB9dh/j3ij4liJnLyg+B78/7QBpUZhcvl2EPcNSAIQIVlEFyq5kmAPxStAMVydiDhRgeqr8xvpAlVOGiYDVU1hz4RCVExo+/vFlwjsbOnS+8K0SwbgLckjptAIZK+LCGElSXQ58ASAWs6iHX7lvKDarsPVC6CiaP5VAH3gOppJ8iX45ExJGqlIOUf9mb3gLphdXLGVIBYsHIZidAN+V4bCWpPhFgDd9X/tHOeyk2YqpRZSkqLKbYbKfYgsY60jCAJYIUpSi+Ym++nLrAe4VQgnOoBxoW1MUvt7jR+0GSLJShyRd16i3IERcUYoJSF5tEBx5bRx2fOUqepcy61LJIPF/8QE9BOcuskBmtq/zMOC5GUsEtpoCOZ3a1o0x7CVICJx/MwYAAh+e8RKRMORJPh2GwPXcwBEsCZNSLgJABt6HkIed0kzAQGZIBuSH+R4tC+RKygFBubFX0+sOaSWAEgaQG6UmDJSnDRrliWRLu0BNTqMGCw6QMiXBCRa/D4QGKq0gwfIqUWc3hVX0jgEC0RBGkBYZ8o2KWd/28SFOdLsymII+cKZNUpNjcFobUs4KGtx6twgEBkTBsYyLGUD9tGQHFZdZMALEg8Yk/jlQEtntpcCFyVkG8eVMwmAirFFTMfEbDgIOp5YlHKkahyd1Hrw5QtpFeMPtDNJzJ5i30MAzXPUtgS/XpA02WNuvnG0ldugiRKfWA0En8qQXY9RZg373iw4JjCVrBshRATNcAgEfmvqk/OFuHrGZROwgXB8PJnOSCCSFAvYEO4UOWx4QHS6vDpKpblKTLUAlQFgQbPbQRyXtn2XVQzQpLmQs+A/pOuQ/I7iOt9nJuenAOhBDctIgxikFVQzUTE5rKZrELS7Ec3EBxn7SMmsBCqOjwbS4BMIDzEAHqYZ03ZSXYrmqVySAn6mAragGiGWkqLJBJ5Xi8DCqZGktL8Vuo+5gaoUNEhKU75UgEwCzBcHdYzkAvwcJ+pjo0/BgmQUSphCmsVcenAxTqRWyRclrxaqmjqUyhlZZA036CAqUnGZ9MoonJKdnAzJPNxFqwTtFImoyKUk8XYgv1itHHQFFNTKIILeIEe8GU9LRVKVCWEoms4UlQBB+cA+pezkuXNM2nYIUCFIFw2oKeBB2g9FWsE5S1tRZ/LjFTw5NdThYIzAAlxuBrbjFllVoy9+vLLGUDXXn7wCrtLTHuFLzFwcoBtdRygjibxVsPwQzJ2XNook8SM28XOfUpnFL2QlWcDQLKbo12zX5sIlwuRLQkFhmuS+rm/wAYADtLRFSZcuWjOUnMq4AAAs5VprpCSpwacUhc1YShx4EPZ98xHyh9WYxcpQMzhifqYhFJNmWUbM7cWgN108oISlIClWu5LfLS0TypbCN0S0oSNANekK8RxzL+HKkfqV9IB+gGCJI0MUukxbvNKiaT/KhISPUh4JpsWnJLJmpX/LMSEk+eh9YC8pQIjmCF2H46mYyT4Jo1QdfLjBZXeAMl3SxgJaWLQWhMRzZbwEctVmO0emcqWXGkaFLGJSoEQDJGIpIBjyFXcCMgOZV0sO94WThqXh3iNCol0sBCmpkZX3gIJE9gS28HYZUAqbZULQXRbziOkfOluI+MBbUyyLfto2AYExOERqtFmgI5c7LlSfzqA5aP8WidFXkmggLCGfNs7kKQX9uUJ8QmAEZrBJ5fPyjSXiU5cvMQGKjkAGjO5fgPlAdT7KrGQZSQGZmBA9C8PUpCR+UXJ1a51sYq/ZWd3aUDlqQAebcYtSKpJ/xAcqxKj7uomoTYBZyjYA3HxjZDveLB/qSsSUyp2QZSShShqLOgHlZV4oye0yXsknoPnAN8QlApcawEiQyXIeNP4qVhwkjqYjRjSE2UW6j6QBdL4lBCR4ibO4ENarF6imSO8lqb9SQ/qBCaRjsoFwUuNDf6Q6ldsELsUlXS/wAYCKn7X083wzkpUDq4HwN4mqez9FUS1GnShE1nQpPHmOEDVIoZxzTJWXiSG63ER4dg0r7NVT6dcxPdLUpJBN5YSHDcHJL6sICHDcXqKUGVOGYaEbgPqCdQRAFdjlgwYDRy7Nwf5QvnYygqzKK1ksFPd20IJ0IhViKVFQUboVdBGhH1GhHGAY1HaKYdCT1gOdik9QYrIHK3vBGDYQuaHSnc8h6xZqbsknWYryT9TAa9jVpVKD3Uksej2PxHlFwkLBU36XhRhuEypIIQk3uSSSffblBsulUVqUlWYZR4G8QbUj9UAux2aEpL/gRc8ztHNqurXNU59OEXrteFGSnLoSpauiR9SIpVVI7pIB/GQD0f+3xgJ8LlygppswotsCpj0EOsO+zlWVM9i9swICuFrxUEqYx7nLuIDo87ClmxOVYuhTsxGwOp28O0Wfsqn7XJXqJ8k5VjY8FNzY+kc+w3tOpdMZEwuqWAZat8o1S/LX1iy/6W4u1agkE96koW25Gh9oC0HNKLLDRIJgOkXLH8NTMS7a+sUKZLMtTHTaAJWgGB5gaNxMjwqeA2E0c4yNxLEZAc6XWJI/EIT1E5Jd1QuXTdYwSWgPFrFwnfeJMMT94nrGi0wTh8sZn4QFplLsDvEqi14CpV2giqLpI9IBHiUvMVOQytH2I0IIiw0GHtLksSMoSlRAdi3j14uYrYUoBSAxe4fjFwwOeosUgKSoJKk9Q7jmHgLDhcrK6QfEljlDEEcQhYJSeQtwh3ImvsB8faF8hKSADlYfhLsUnoouPImGcoOPxBR4iAqv8AqisfYCDqZiG6v9HjldHJMX//AFOrATKkjYmYr0KU/FUUhUAUqaEhgfSAhSZi5iWWgkiDpSkoufeA1p8NSLs8MEd3KDqYQmq8Zfwyw8LwhawVKct8YBzW4p3wKEB06Emwhr/p/i/dT1ypx+7mJZjpYNlbgU28ormGyxod+EM6jBMyfC/QwAnaTCpdNUzJTEoBCkHxB0KDp8w7Pygajk959xLFlqBNyQG/NfRh6xZp8s11H4gftVJZzrNl7h91Wcc/+UA9iKfKVTCCxGVJPv8AEQFpw+jTJlpQkWAb+/nBKlREqoG4LekbTxkUywSANrO4dN+BsYDVUxtY1+0ZS4LbwNWoWCnN+dmSAQxOz6PyhROrwXYm1mIIII5GAtWLUgmUHeJDlBWlX/FaQQfVLRR+2eHEiVUhsq0pQQDopKfgYtPZPtPKTOVSzbpUgJV/MdVAfzDboYT9qMNXRvLmPMo5pdE1NwDt/wAVDhAUSbKA3eI0mCaikUD4fGnYjcdNoFVLI1BEAZKFlLFgkN5n/EXL/TBKhVyToPET0Yt8oqFDJXMAQkEIBdR4mOgdl5CZXjKgCGADsoc2OogO2LJMs+LyaKNiQCjl3v8A2iSX2nIlly72I3FrNCyircy1ZjqxHlrAe0s7j++MHmQFBxCuUHJI6wXS1BQfjAFCQYyD0rQRrGQHBjNGrxoqaIxdM20aKTygPGfTeCaRGUE7mB5JaJ5YgG1GpxGYpUpcJVoXF9OV9oholtrpGtdJC0q7ws1wdr2+YgJ8LkFL5sxSEu6rkee8WDsbKeXKzM5S6SQSlnLCxG0KKQhNOu9gk3uWt8IuXY2lamlpJByoQpKhd3S5DHnAWGjTZiEOODsfdxEywncMeI/bxEjLZ/xDe4tHtePAroT7QHKMaqO+nLmKI8Rt0Fk+whROnITqRC2VmWxUoszmMm04IdMBIvENkiIVIUq6jb4QRJksHbr0g1VOMttxeA8k0jSnAud4KTItl2HxgqglPTpPp66x4k8IBeqjKbjaHuBVGYKCtRA8xIKCYGwZeVahtAOqKoTLqBmZKF+FR4fpV5E+hMHUVMXWkAZwssnQOH8IfcjTmOcV3Er67xJLxwICCokrBZdndI0Oty1vKAfTKnNoPFoQbAHd+DRNV17LSph4QkNxCUhO+9nhCcRKCAt1pVdE1LZmN7nRWu948qJr3CieqQD8YB5i9Ql0lK8m4UzpU1wDfkYp2L4w5CsozsXIsDexbzgDEp50GYX1JB9gAICmSS2Y77wAk2cSsqFi7jj6x1HspjsybIyqZT2KVAEKA5GzxypQi1djMRSg92oBlGz8YCw4z2dpUqdcsySb+FZCT5XEKDQUCLglZ6lXtpFr7QUqJspACiFAslRLvyPCK7O7MmXfvUXbXMk3F9rjnAB1VTYCWhkb8WgylqleGXYKJ32GztBNQqWJJQnuwqwCknMpXG5PhHQRXqqs7lTDhAWRdaUEpLZk+EtvEuGV2eYAHf8AtFJ+2FYUR9PKG/ZZ1TH5H1aA6Zh8klBWBp/l43dKr6RDRz50nVpgyORzA067QLJxWTNVoUEnQwDMKTGROmehtoyA4zPU/lAiztEyxe79IimS3LiA87xI4xuipTzgacj4QdSSEmXbVnBPPeA3FR1glEzOMqVagEDUPuG4H2MBT9WPEFhxAhlhdA33qiyU3JgCZ0gIlhCTecyMvuo+QeOk9n0NLTyDDpHNMLmKqalUwJLIS0tLEs9ntubx1XBZJQhKW4+XKAOJtA2If+KYw0Soj0MGhDWIgLHnTTT1bCUs/wDyYDia5ACEpHKB5IZSknhaGwkOxEB1VOQXgJ6OnGUn9iPFU5AIiGhmkMNjeHLAoudfjAC4Ot5QSToTGytTAktCkEjgq3pEs2Y7mA3Sp0EHjAgWynFokSTl66wJeA9q55PGF1TMaCqhUBSKOZOUQhClHkNOp2gDcHxAf+KafuyfCr/bVx6Pr/mG01K5SsswdCNFCNsN7DqLGesJH6UXPmo2HlFq/hCDJEljkSGSSXKeFzAUmeM58ULK1dsvDSLHU9mKkZgjIsDS5SfQ/WFc3s9PKh3hSnMW1fr7CAryZZUoJSHJhvIoykEHVJ+MWejwKXJTmSCpWjnU8em0RTJKVK4OG+kANSYsFI7qaohvwqGo9dYExWmmoAU6VpOhBIJ8jb3iGsoik6PE1BULSGSMyd0Kun0gEZnKBdlBUDT5ylF1a846RRIpVD7yhGbik29DByOz9LN0pkobdRJ9gYDlUsEskAkk2AFyY6p2Q7MzZdOJhtMOgOqeD/SC8PpaaQ7SU/8AIawy/i6EMQfKAkk083VWu/zhfM7PuXBY6wwT2klGxcW2vAFV2gZ8iVK9h6mA2/gU39UeQoPaxQ3T/UfpGQFP7RS8szwWJuesBU9UxZY84yMgCjT+NKxdEbTZmXKE6swA4kv84yMgN6ChK1343PxifGq8KPcIPgQfF/Mrh0Hx6RkZAG9npbnK6gkFyxIc9RF+oKCWoXzjmJkwH1Co9jICHEBNl3k1M5LbLImD/wCwT7xVKztpNnU82VOCVBaFICkgpUCRY3LEeUZGQCDDK1yxtDSqQCkkR5GQCoIv8BtE0ioN0naPIyAmVMCtddDEc1Ba0ZGQHmfwRohJLJSkqUdALl4yMgHtD2LURnqDlFvAln13O3lFzl4ciWjJKSlCeADesZGQA8yQp9H5iPUtu/nGRkBvTMSX05RtiVGCAQka2YftoyMgMo6Md2xF4gm0Es+GYgB9FAX6vGRkAlVRKlzchD2cHYjjEkpVMFXZKnuw+IjIyAfUtLLUl0KSf3eJJtI2kZGQAFRRKVYW6QOMJL3vGRkBDidRTUw+8WM2yRdR8hFOxbtEubaWkJQdiQH6kmMjIBN97/uShyzi0eRkZAf/2Q=="/>
          <p:cNvSpPr>
            <a:spLocks noChangeAspect="1" noChangeArrowheads="1"/>
          </p:cNvSpPr>
          <p:nvPr/>
        </p:nvSpPr>
        <p:spPr bwMode="auto">
          <a:xfrm>
            <a:off x="72317" y="-67809"/>
            <a:ext cx="141511" cy="14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2653" tIns="21327" rIns="42653" bIns="21327"/>
          <a:lstStyle>
            <a:lvl1pPr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3506788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3506788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3506788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3506788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l-GR" altLang="el-GR">
              <a:latin typeface="Calibri" panose="020F0502020204030204" pitchFamily="34" charset="0"/>
            </a:endParaRPr>
          </a:p>
        </p:txBody>
      </p:sp>
      <p:sp>
        <p:nvSpPr>
          <p:cNvPr id="2080" name="TextBox 34"/>
          <p:cNvSpPr txBox="1">
            <a:spLocks noChangeArrowheads="1"/>
          </p:cNvSpPr>
          <p:nvPr/>
        </p:nvSpPr>
        <p:spPr bwMode="auto">
          <a:xfrm>
            <a:off x="0" y="12305209"/>
            <a:ext cx="9923463" cy="9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0148" tIns="15074" rIns="30148" bIns="15074">
            <a:spAutoFit/>
          </a:bodyPr>
          <a:lstStyle>
            <a:lvl1pPr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3506788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3506788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3506788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3506788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150739" indent="-150739" algn="just" eaLnBrk="1" hangingPunct="1">
              <a:buFont typeface="Arial" pitchFamily="34" charset="0"/>
              <a:buChar char="•"/>
            </a:pPr>
            <a:r>
              <a:rPr lang="el-GR" sz="1200" dirty="0" smtClean="0">
                <a:latin typeface="Times New Roman" pitchFamily="18" charset="0"/>
                <a:cs typeface="Times New Roman" pitchFamily="18" charset="0"/>
              </a:rPr>
              <a:t>Παροχή βοήθειας στις οικογένειες να στηριχθούν στη δύναμη του παιδιού αντί στην αδυναμία του που μπορεί να παρεμποδίζουν τη σχολική επιτυχία (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Shillingford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et al</a:t>
            </a:r>
            <a:r>
              <a:rPr lang="el-GR" sz="1200" dirty="0" smtClean="0">
                <a:latin typeface="Times New Roman" pitchFamily="18" charset="0"/>
                <a:cs typeface="Times New Roman" pitchFamily="18" charset="0"/>
              </a:rPr>
              <a:t>., 2007). </a:t>
            </a:r>
          </a:p>
          <a:p>
            <a:pPr marL="150739" indent="-150739" algn="just" eaLnBrk="1" hangingPunct="1">
              <a:buFont typeface="Arial" charset="0"/>
              <a:buChar char="•"/>
            </a:pPr>
            <a:r>
              <a:rPr lang="el-GR" sz="1200" dirty="0" smtClean="0">
                <a:latin typeface="Times New Roman" pitchFamily="18" charset="0"/>
                <a:cs typeface="Times New Roman" pitchFamily="18" charset="0"/>
              </a:rPr>
              <a:t>Ο σύμβουλος διαδραματίζει βασικό ρόλο  στην αναθεώρηση των προτύπων σκέψης όλων των μελών της οικογένειας και στη γεφύρωση του χάσματος που μπορεί να υπάρχει μεταξύ της οικογένειας και του παιδιού.</a:t>
            </a:r>
          </a:p>
          <a:p>
            <a:pPr marL="150739" indent="-150739" algn="just" eaLnBrk="1" hangingPunct="1">
              <a:buFont typeface="Arial" charset="0"/>
              <a:buChar char="•"/>
            </a:pPr>
            <a:r>
              <a:rPr lang="el-GR" altLang="el-GR" sz="1000" dirty="0" smtClean="0">
                <a:latin typeface="Calibri" pitchFamily="34" charset="0"/>
              </a:rPr>
              <a:t> </a:t>
            </a:r>
            <a:r>
              <a:rPr lang="el-GR" altLang="el-GR" sz="1200" dirty="0" smtClean="0">
                <a:latin typeface="+mn-lt"/>
              </a:rPr>
              <a:t>Απα</a:t>
            </a:r>
            <a:r>
              <a:rPr lang="el-GR" altLang="el-GR" sz="1200" dirty="0" smtClean="0">
                <a:latin typeface="Times New Roman" pitchFamily="18" charset="0"/>
                <a:cs typeface="Times New Roman" pitchFamily="18" charset="0"/>
              </a:rPr>
              <a:t>ιτείται ένα θετικό κλίμα συνεργασίας και εμπιστοσύνης ανάμεσα στον σύμβουλο και στην οικογένεια</a:t>
            </a:r>
            <a:r>
              <a:rPr lang="el-GR" altLang="el-GR" sz="1000" dirty="0" smtClean="0">
                <a:latin typeface="Calibri" pitchFamily="34" charset="0"/>
              </a:rPr>
              <a:t>.</a:t>
            </a:r>
            <a:endParaRPr lang="el-GR" altLang="el-GR" sz="1000" dirty="0">
              <a:latin typeface="Calibri" panose="020F0502020204030204" pitchFamily="34" charset="0"/>
            </a:endParaRPr>
          </a:p>
        </p:txBody>
      </p:sp>
      <p:sp>
        <p:nvSpPr>
          <p:cNvPr id="2084" name="TextBox 36"/>
          <p:cNvSpPr txBox="1">
            <a:spLocks noChangeArrowheads="1"/>
          </p:cNvSpPr>
          <p:nvPr/>
        </p:nvSpPr>
        <p:spPr bwMode="auto">
          <a:xfrm>
            <a:off x="15772" y="13397023"/>
            <a:ext cx="9923463" cy="180015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 lIns="30148" tIns="15074" rIns="30148" bIns="15074" numCol="2" spcCol="118692">
            <a:spAutoFit/>
          </a:bodyPr>
          <a:lstStyle>
            <a:lvl1pPr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3506788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3506788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3506788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3506788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28600" indent="-228600">
              <a:buFont typeface="+mj-lt"/>
              <a:buAutoNum type="arabicPeriod"/>
            </a:pPr>
            <a:r>
              <a:rPr lang="en-US" sz="500" dirty="0" smtClean="0"/>
              <a:t>American Psychiatric Association (1968). </a:t>
            </a:r>
            <a:r>
              <a:rPr lang="en-US" sz="500" i="1" dirty="0" smtClean="0"/>
              <a:t>Diagnostic and statistical manual of mental disorders</a:t>
            </a:r>
            <a:r>
              <a:rPr lang="en-US" sz="500" dirty="0" smtClean="0"/>
              <a:t> (2</a:t>
            </a:r>
            <a:r>
              <a:rPr lang="en-US" sz="500" baseline="30000" dirty="0" smtClean="0"/>
              <a:t>nd</a:t>
            </a:r>
            <a:r>
              <a:rPr lang="en-US" sz="500" dirty="0" smtClean="0"/>
              <a:t> ed.). Washington, DC: Author.</a:t>
            </a:r>
            <a:r>
              <a:rPr lang="el-GR" sz="500" dirty="0" smtClean="0"/>
              <a:t> </a:t>
            </a:r>
            <a:r>
              <a:rPr lang="en-US" sz="500" dirty="0" smtClean="0"/>
              <a:t>is, K.M. &amp; </a:t>
            </a:r>
            <a:r>
              <a:rPr lang="en-US" sz="500" dirty="0" err="1" smtClean="0"/>
              <a:t>Lambie</a:t>
            </a:r>
            <a:r>
              <a:rPr lang="en-US" sz="500" dirty="0" smtClean="0"/>
              <a:t>, G.W. (2005). Family engagement: A collaborative, systemic approach for middle school counselor. </a:t>
            </a:r>
            <a:r>
              <a:rPr lang="en-US" sz="500" i="1" dirty="0" smtClean="0"/>
              <a:t>Professional School Counselor,</a:t>
            </a:r>
            <a:r>
              <a:rPr lang="en-US" sz="500" dirty="0" smtClean="0"/>
              <a:t>9, 144-151.</a:t>
            </a:r>
            <a:endParaRPr lang="el-GR" sz="5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500" dirty="0" smtClean="0"/>
              <a:t>Everett, C.A. &amp; Everett, S.V. (1999). </a:t>
            </a:r>
            <a:r>
              <a:rPr lang="en-US" sz="500" i="1" dirty="0" smtClean="0"/>
              <a:t>Family therapy for ADHD</a:t>
            </a:r>
            <a:r>
              <a:rPr lang="en-US" sz="500" dirty="0" smtClean="0"/>
              <a:t>. New York: Guilford.</a:t>
            </a:r>
            <a:endParaRPr lang="el-GR" sz="500" dirty="0" smtClean="0"/>
          </a:p>
          <a:p>
            <a:pPr marL="228600" indent="-228600">
              <a:buFont typeface="+mj-lt"/>
              <a:buAutoNum type="arabicPeriod"/>
            </a:pPr>
            <a:r>
              <a:rPr lang="el-GR" sz="500" dirty="0" smtClean="0"/>
              <a:t>Κάκουρος, Ε., &amp; Μανιαδάκη Κ. (2000).  </a:t>
            </a:r>
            <a:r>
              <a:rPr lang="el-GR" sz="500" i="1" dirty="0" smtClean="0"/>
              <a:t>Διαταραχή ελλειμματικής προσοχής – Υπερκινητικότητα.</a:t>
            </a:r>
            <a:r>
              <a:rPr lang="el-GR" sz="500" dirty="0" smtClean="0"/>
              <a:t> Αθήνα</a:t>
            </a:r>
            <a:r>
              <a:rPr lang="en-US" sz="500" dirty="0" smtClean="0"/>
              <a:t>: </a:t>
            </a:r>
            <a:r>
              <a:rPr lang="el-GR" sz="500" dirty="0" smtClean="0"/>
              <a:t>Ελληνικά Γράμματα</a:t>
            </a:r>
            <a:r>
              <a:rPr lang="en-US" sz="500" dirty="0" smtClean="0"/>
              <a:t>.</a:t>
            </a:r>
            <a:endParaRPr lang="el-GR" sz="500" dirty="0" smtClean="0"/>
          </a:p>
          <a:p>
            <a:pPr marL="228600" indent="-228600">
              <a:buFont typeface="+mj-lt"/>
              <a:buAutoNum type="arabicPeriod"/>
            </a:pPr>
            <a:r>
              <a:rPr lang="el-GR" sz="500" dirty="0" smtClean="0"/>
              <a:t>Κατάκη, Χ. (1999). </a:t>
            </a:r>
            <a:r>
              <a:rPr lang="el-GR" sz="500" i="1" dirty="0" smtClean="0"/>
              <a:t>Συστημική Σκέψη και Κλινική Πράξη. Δημοσίευση στον τόμο Σύγχρονες Ψυχοθεραπείες στην Ελλάδα: Από την Θεωρία στην Εφαρμογή.</a:t>
            </a:r>
            <a:r>
              <a:rPr lang="el-GR" sz="500" dirty="0" smtClean="0"/>
              <a:t> Ινστιτούτο Προσωπικής Ανάπτυξης- </a:t>
            </a:r>
            <a:r>
              <a:rPr lang="en-US" sz="500" dirty="0" smtClean="0"/>
              <a:t>University of </a:t>
            </a:r>
            <a:r>
              <a:rPr lang="en-US" sz="500" dirty="0" err="1" smtClean="0"/>
              <a:t>Indianapolos</a:t>
            </a:r>
            <a:r>
              <a:rPr lang="en-US" sz="500" dirty="0" smtClean="0"/>
              <a:t> Athens Press.</a:t>
            </a:r>
            <a:endParaRPr lang="el-GR" sz="5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500" dirty="0" err="1" smtClean="0"/>
              <a:t>Maniadaki</a:t>
            </a:r>
            <a:r>
              <a:rPr lang="en-US" sz="500" dirty="0" smtClean="0"/>
              <a:t>, K., </a:t>
            </a:r>
            <a:r>
              <a:rPr lang="en-US" sz="500" dirty="0" err="1" smtClean="0"/>
              <a:t>Sonuga-Barke</a:t>
            </a:r>
            <a:r>
              <a:rPr lang="en-US" sz="500" dirty="0" smtClean="0"/>
              <a:t>, E., </a:t>
            </a:r>
            <a:r>
              <a:rPr lang="en-US" sz="500" dirty="0" err="1" smtClean="0"/>
              <a:t>Kakouros</a:t>
            </a:r>
            <a:r>
              <a:rPr lang="en-US" sz="500" dirty="0" smtClean="0"/>
              <a:t>, E., </a:t>
            </a:r>
            <a:r>
              <a:rPr lang="en-US" sz="500" dirty="0" err="1" smtClean="0"/>
              <a:t>Karaba</a:t>
            </a:r>
            <a:r>
              <a:rPr lang="en-US" sz="500" dirty="0" smtClean="0"/>
              <a:t>, R. (2005). Maternal emotions of self-efficacy beliefs in relation to boys and girls  with AD/HD. </a:t>
            </a:r>
            <a:r>
              <a:rPr lang="en-US" sz="500" i="1" dirty="0" smtClean="0"/>
              <a:t>Child Psychiatry and Human Development</a:t>
            </a:r>
            <a:r>
              <a:rPr lang="en-US" sz="500" dirty="0" smtClean="0"/>
              <a:t>, 35,3, 245-263.</a:t>
            </a:r>
            <a:endParaRPr lang="el-GR" sz="5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500" dirty="0" smtClean="0"/>
              <a:t>Marshal, M. &amp; Molina, B. (2006). Antisocial behaviors moderate the deviant peer pathway to substance use in children with ADHD. </a:t>
            </a:r>
            <a:r>
              <a:rPr lang="en-US" sz="500" i="1" dirty="0" smtClean="0"/>
              <a:t>Journal of Clinical Child &amp; Adult Psychology</a:t>
            </a:r>
            <a:r>
              <a:rPr lang="en-US" sz="500" dirty="0" smtClean="0"/>
              <a:t>, 35, 216-226.</a:t>
            </a:r>
            <a:endParaRPr lang="el-GR" sz="500" dirty="0" smtClean="0"/>
          </a:p>
          <a:p>
            <a:pPr marL="228600" indent="-228600">
              <a:buFont typeface="+mj-lt"/>
              <a:buAutoNum type="arabicPeriod"/>
            </a:pPr>
            <a:r>
              <a:rPr lang="el-GR" sz="500" dirty="0" smtClean="0"/>
              <a:t>Παπαδιώτη-Αθανασίου, Β &amp; Σοφτά </a:t>
            </a:r>
            <a:r>
              <a:rPr lang="en-US" sz="500" dirty="0" err="1" smtClean="0"/>
              <a:t>Nall</a:t>
            </a:r>
            <a:r>
              <a:rPr lang="el-GR" sz="500" dirty="0" smtClean="0"/>
              <a:t>, Λ. (2006). </a:t>
            </a:r>
            <a:r>
              <a:rPr lang="el-GR" sz="500" i="1" dirty="0" smtClean="0"/>
              <a:t>Οικογενειακή-συστημική Θεραπεία. Βασικές προσεγγίσεις, θεωρητικές θέσεις και πρακτική εφαρμογή.</a:t>
            </a:r>
            <a:r>
              <a:rPr lang="el-GR" sz="500" dirty="0" smtClean="0"/>
              <a:t> Αθήνα: Ελληνικά Γράμματα.</a:t>
            </a:r>
          </a:p>
          <a:p>
            <a:pPr marL="228600" indent="-228600">
              <a:buFont typeface="+mj-lt"/>
              <a:buAutoNum type="arabicPeriod"/>
            </a:pPr>
            <a:r>
              <a:rPr lang="el-GR" sz="500" dirty="0" smtClean="0"/>
              <a:t>Παπαδιώτη-Αθανασίου, Β. (2006). </a:t>
            </a:r>
            <a:r>
              <a:rPr lang="el-GR" sz="500" i="1" dirty="0" smtClean="0"/>
              <a:t>Οικογένεια και Όρια: συστημική προσέγγιση.</a:t>
            </a:r>
            <a:r>
              <a:rPr lang="el-GR" sz="500" dirty="0" smtClean="0"/>
              <a:t> Αθήνα: Ελληνικά Γράμματα.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500" dirty="0" smtClean="0"/>
              <a:t>Ross, D.M., &amp; </a:t>
            </a:r>
            <a:r>
              <a:rPr lang="en-US" sz="500" dirty="0" err="1" smtClean="0"/>
              <a:t>Ross,S</a:t>
            </a:r>
            <a:r>
              <a:rPr lang="en-US" sz="500" dirty="0" smtClean="0"/>
              <a:t>. A. (1982). </a:t>
            </a:r>
            <a:r>
              <a:rPr lang="en-US" sz="500" i="1" dirty="0" smtClean="0"/>
              <a:t>Hyperactivity: current issues, research and theory.</a:t>
            </a:r>
            <a:r>
              <a:rPr lang="en-US" sz="500" dirty="0" smtClean="0"/>
              <a:t> New York: Wiley.</a:t>
            </a:r>
            <a:endParaRPr lang="el-GR" sz="5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500" dirty="0" err="1" smtClean="0"/>
              <a:t>Shillingford</a:t>
            </a:r>
            <a:r>
              <a:rPr lang="en-US" sz="500" dirty="0" smtClean="0"/>
              <a:t>, M.A., W. </a:t>
            </a:r>
            <a:r>
              <a:rPr lang="en-US" sz="500" dirty="0" err="1" smtClean="0"/>
              <a:t>Lambie</a:t>
            </a:r>
            <a:r>
              <a:rPr lang="en-US" sz="500" dirty="0" smtClean="0"/>
              <a:t>, G., Walter, S.M. (2007). An Integrative, Cognitive-Behavioral, Systemic Approach to Working with Students Diagnosed with Attention Deficit Hyperactive Disorder. </a:t>
            </a:r>
            <a:r>
              <a:rPr lang="en-US" sz="500" i="1" dirty="0" smtClean="0"/>
              <a:t>Professional School Counseling</a:t>
            </a:r>
            <a:r>
              <a:rPr lang="en-US" sz="500" dirty="0" smtClean="0"/>
              <a:t>, 11, 2, 105-112.</a:t>
            </a:r>
            <a:endParaRPr lang="el-GR" sz="5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500" dirty="0" smtClean="0"/>
              <a:t>Silver, L. B. (1999). </a:t>
            </a:r>
            <a:r>
              <a:rPr lang="en-US" sz="500" i="1" dirty="0" smtClean="0"/>
              <a:t>Attention-deficit/hyperactivity disorder </a:t>
            </a:r>
            <a:r>
              <a:rPr lang="en-US" sz="500" dirty="0" smtClean="0"/>
              <a:t>(2</a:t>
            </a:r>
            <a:r>
              <a:rPr lang="en-US" sz="500" baseline="30000" dirty="0" smtClean="0"/>
              <a:t>nd</a:t>
            </a:r>
            <a:r>
              <a:rPr lang="en-US" sz="500" dirty="0" smtClean="0"/>
              <a:t> ed.). Washington, DC.: American Psychiatric Press.</a:t>
            </a:r>
            <a:endParaRPr lang="el-GR" sz="5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500" dirty="0" smtClean="0"/>
              <a:t>Still, G.F. (1902).</a:t>
            </a:r>
            <a:r>
              <a:rPr lang="en-US" sz="500" i="1" dirty="0" smtClean="0"/>
              <a:t>Some abnormal psychical conditions in children. </a:t>
            </a:r>
            <a:r>
              <a:rPr lang="en-US" sz="500" dirty="0" smtClean="0"/>
              <a:t>Lancet</a:t>
            </a:r>
            <a:r>
              <a:rPr lang="en-US" sz="500" i="1" dirty="0" smtClean="0"/>
              <a:t>, </a:t>
            </a:r>
            <a:r>
              <a:rPr lang="en-US" sz="500" dirty="0" smtClean="0"/>
              <a:t> </a:t>
            </a:r>
            <a:r>
              <a:rPr lang="en-US" sz="500" dirty="0" err="1" smtClean="0"/>
              <a:t>i</a:t>
            </a:r>
            <a:r>
              <a:rPr lang="en-US" sz="500" dirty="0" smtClean="0"/>
              <a:t> ,  1008-1012, 1077-1082,1163-1168.</a:t>
            </a:r>
            <a:endParaRPr lang="el-GR" sz="5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500" dirty="0" smtClean="0"/>
              <a:t>Van </a:t>
            </a:r>
            <a:r>
              <a:rPr lang="en-US" sz="500" dirty="0" err="1" smtClean="0"/>
              <a:t>Velsor</a:t>
            </a:r>
            <a:r>
              <a:rPr lang="en-US" sz="500" dirty="0" smtClean="0"/>
              <a:t>, P. &amp; Cox, D. (2000). Use of the collaborative drawing technique in school counseling practicum: An illustration of family systems. </a:t>
            </a:r>
            <a:r>
              <a:rPr lang="en-US" sz="500" i="1" dirty="0" smtClean="0"/>
              <a:t>Counselor Education and Supervision</a:t>
            </a:r>
            <a:r>
              <a:rPr lang="en-US" sz="500" dirty="0" smtClean="0"/>
              <a:t>, 40, 141-152.</a:t>
            </a:r>
            <a:endParaRPr lang="el-GR" sz="5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500" dirty="0" err="1" smtClean="0"/>
              <a:t>Wender</a:t>
            </a:r>
            <a:r>
              <a:rPr lang="en-US" sz="500" dirty="0" smtClean="0"/>
              <a:t> , P.H. (2000).</a:t>
            </a:r>
            <a:r>
              <a:rPr lang="en-US" sz="500" i="1" dirty="0" smtClean="0"/>
              <a:t>Attention-deficit hyperactivity disorder in children and adults.</a:t>
            </a:r>
            <a:r>
              <a:rPr lang="en-US" sz="500" dirty="0" smtClean="0"/>
              <a:t> New York: Oxford University Press.</a:t>
            </a:r>
            <a:endParaRPr lang="el-GR" sz="5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500" dirty="0" smtClean="0"/>
              <a:t>Whitman, B. Y. (2000). Living with a child with ADHD. In P.J. </a:t>
            </a:r>
            <a:r>
              <a:rPr lang="en-US" sz="500" dirty="0" err="1" smtClean="0"/>
              <a:t>Accardo</a:t>
            </a:r>
            <a:r>
              <a:rPr lang="en-US" sz="500" dirty="0" smtClean="0"/>
              <a:t>, T.A. </a:t>
            </a:r>
            <a:r>
              <a:rPr lang="en-US" sz="500" dirty="0" err="1" smtClean="0"/>
              <a:t>Blondis</a:t>
            </a:r>
            <a:r>
              <a:rPr lang="en-US" sz="500" dirty="0" smtClean="0"/>
              <a:t>, B.Y. Whitman &amp; M.A. Stein (Eds.). </a:t>
            </a:r>
            <a:r>
              <a:rPr lang="en-US" sz="500" i="1" dirty="0" smtClean="0"/>
              <a:t>Attention deficit and hyperactivity in children and adults </a:t>
            </a:r>
            <a:r>
              <a:rPr lang="en-US" sz="500" dirty="0" smtClean="0"/>
              <a:t>(441-460). New York: Marcel Dekker.</a:t>
            </a:r>
            <a:endParaRPr lang="el-GR" sz="5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500" dirty="0" smtClean="0"/>
              <a:t>Willis, T. J., &amp; </a:t>
            </a:r>
            <a:r>
              <a:rPr lang="en-US" sz="500" dirty="0" err="1" smtClean="0"/>
              <a:t>Lovaas</a:t>
            </a:r>
            <a:r>
              <a:rPr lang="en-US" sz="500" dirty="0" smtClean="0"/>
              <a:t>, I. (1977). A behavioral approach to treating hyperactive children: The parent’s role. In J.B. </a:t>
            </a:r>
            <a:r>
              <a:rPr lang="en-US" sz="500" dirty="0" err="1" smtClean="0"/>
              <a:t>Millichap</a:t>
            </a:r>
            <a:r>
              <a:rPr lang="en-US" sz="500" dirty="0" smtClean="0"/>
              <a:t> (Ed.), </a:t>
            </a:r>
            <a:r>
              <a:rPr lang="en-US" sz="500" i="1" dirty="0" smtClean="0"/>
              <a:t>Learning disabilities and related disorders </a:t>
            </a:r>
            <a:r>
              <a:rPr lang="en-US" sz="500" dirty="0" smtClean="0"/>
              <a:t>(pp. 119-140). Chicago: Yearbook Medical Publications.</a:t>
            </a:r>
            <a:endParaRPr lang="el-GR" sz="500" dirty="0" smtClean="0"/>
          </a:p>
          <a:p>
            <a:pPr marL="228600" indent="-228600">
              <a:buFont typeface="+mj-lt"/>
              <a:buAutoNum type="arabicPeriod"/>
            </a:pPr>
            <a:endParaRPr lang="el-GR" sz="5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500" dirty="0" smtClean="0"/>
              <a:t>American Psychiatric Association (1980). </a:t>
            </a:r>
            <a:r>
              <a:rPr lang="en-US" sz="500" i="1" dirty="0" smtClean="0"/>
              <a:t>Diagnostic and statistical manual of mental disorders</a:t>
            </a:r>
            <a:r>
              <a:rPr lang="en-US" sz="500" dirty="0" smtClean="0"/>
              <a:t> (3</a:t>
            </a:r>
            <a:r>
              <a:rPr lang="en-US" sz="500" baseline="30000" dirty="0" smtClean="0"/>
              <a:t>rd</a:t>
            </a:r>
            <a:r>
              <a:rPr lang="en-US" sz="500" dirty="0" smtClean="0"/>
              <a:t> ed.). Washington, DC: Author.</a:t>
            </a:r>
            <a:endParaRPr lang="el-GR" sz="5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500" dirty="0" smtClean="0"/>
              <a:t>American Psychiatric Association (1987). </a:t>
            </a:r>
            <a:r>
              <a:rPr lang="en-US" sz="500" i="1" dirty="0" smtClean="0"/>
              <a:t>Diagnostic and statistical manual of mental disorders</a:t>
            </a:r>
            <a:r>
              <a:rPr lang="en-US" sz="500" dirty="0" smtClean="0"/>
              <a:t> (3</a:t>
            </a:r>
            <a:r>
              <a:rPr lang="en-US" sz="500" baseline="30000" dirty="0" smtClean="0"/>
              <a:t>rd</a:t>
            </a:r>
            <a:r>
              <a:rPr lang="en-US" sz="500" dirty="0" smtClean="0"/>
              <a:t> ed. rev.). Washington, DC: Author.</a:t>
            </a:r>
            <a:endParaRPr lang="el-GR" sz="5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500" dirty="0" smtClean="0"/>
              <a:t>American Psychiatric Association (1994). </a:t>
            </a:r>
            <a:r>
              <a:rPr lang="en-US" sz="500" i="1" dirty="0" smtClean="0"/>
              <a:t>Diagnostic and statistical manual of mental disorders</a:t>
            </a:r>
            <a:r>
              <a:rPr lang="en-US" sz="500" dirty="0" smtClean="0"/>
              <a:t> (4</a:t>
            </a:r>
            <a:r>
              <a:rPr lang="en-US" sz="500" baseline="30000" dirty="0" smtClean="0"/>
              <a:t>th</a:t>
            </a:r>
            <a:r>
              <a:rPr lang="en-US" sz="500" dirty="0" smtClean="0"/>
              <a:t> ed.). Washington, DC: Author.</a:t>
            </a:r>
            <a:endParaRPr lang="el-GR" sz="5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500" dirty="0" smtClean="0"/>
              <a:t>Barkley, R.A. (1995). A closer look at DSM-IV criteria for ADHD: Some unresolved issues. </a:t>
            </a:r>
            <a:r>
              <a:rPr lang="en-US" sz="500" i="1" dirty="0" smtClean="0"/>
              <a:t>The ADHD Report</a:t>
            </a:r>
            <a:r>
              <a:rPr lang="en-US" sz="500" dirty="0" smtClean="0"/>
              <a:t>, 3, 1-5.</a:t>
            </a:r>
            <a:endParaRPr lang="el-GR" sz="5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500" dirty="0" smtClean="0"/>
              <a:t>Barkley, R.A. (2005). </a:t>
            </a:r>
            <a:r>
              <a:rPr lang="en-US" sz="500" i="1" dirty="0" smtClean="0"/>
              <a:t>Attention deficit- Hyperactivity disorder: A handbook for diagnosis and treatment.</a:t>
            </a:r>
            <a:r>
              <a:rPr lang="en-US" sz="500" dirty="0" smtClean="0"/>
              <a:t> (3</a:t>
            </a:r>
            <a:r>
              <a:rPr lang="en-US" sz="500" baseline="30000" dirty="0" smtClean="0"/>
              <a:t>rd</a:t>
            </a:r>
            <a:r>
              <a:rPr lang="en-US" sz="500" dirty="0" smtClean="0"/>
              <a:t> </a:t>
            </a:r>
            <a:r>
              <a:rPr lang="en-US" sz="500" dirty="0" err="1" smtClean="0"/>
              <a:t>ed</a:t>
            </a:r>
            <a:r>
              <a:rPr lang="en-US" sz="500" dirty="0" smtClean="0"/>
              <a:t>). New York :Guilford Press.</a:t>
            </a:r>
            <a:endParaRPr lang="el-GR" sz="5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500" dirty="0" err="1" smtClean="0"/>
              <a:t>Biederman</a:t>
            </a:r>
            <a:r>
              <a:rPr lang="en-US" sz="500" dirty="0" smtClean="0"/>
              <a:t>, J., </a:t>
            </a:r>
            <a:r>
              <a:rPr lang="en-US" sz="500" dirty="0" err="1" smtClean="0"/>
              <a:t>Faraone</a:t>
            </a:r>
            <a:r>
              <a:rPr lang="en-US" sz="500" dirty="0" smtClean="0"/>
              <a:t>, S.V., Mick, E., Spencer, T., </a:t>
            </a:r>
            <a:r>
              <a:rPr lang="en-US" sz="500" dirty="0" err="1" smtClean="0"/>
              <a:t>Wilens</a:t>
            </a:r>
            <a:r>
              <a:rPr lang="en-US" sz="500" dirty="0" smtClean="0"/>
              <a:t>, T., </a:t>
            </a:r>
            <a:r>
              <a:rPr lang="en-US" sz="500" dirty="0" err="1" smtClean="0"/>
              <a:t>Kiley</a:t>
            </a:r>
            <a:r>
              <a:rPr lang="en-US" sz="500" dirty="0" smtClean="0"/>
              <a:t>, K., </a:t>
            </a:r>
            <a:r>
              <a:rPr lang="en-US" sz="500" dirty="0" err="1" smtClean="0"/>
              <a:t>Guite</a:t>
            </a:r>
            <a:r>
              <a:rPr lang="en-US" sz="500" dirty="0" smtClean="0"/>
              <a:t>, J. , </a:t>
            </a:r>
            <a:r>
              <a:rPr lang="en-US" sz="500" dirty="0" err="1" smtClean="0"/>
              <a:t>Ablon</a:t>
            </a:r>
            <a:r>
              <a:rPr lang="en-US" sz="500" dirty="0" smtClean="0"/>
              <a:t>, J.S., Reed, E., &amp; Warburton, R. (1995). High risk for attention deficit hyperactivity disorder among children of parents with childhood onset of the disorder: A pilot study. </a:t>
            </a:r>
            <a:r>
              <a:rPr lang="en-US" sz="500" i="1" dirty="0" smtClean="0"/>
              <a:t>American Journal of Psychiatry</a:t>
            </a:r>
            <a:r>
              <a:rPr lang="en-US" sz="500" dirty="0" smtClean="0"/>
              <a:t>, 152, 431-435.</a:t>
            </a:r>
            <a:endParaRPr lang="el-GR" sz="5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500" dirty="0" smtClean="0"/>
              <a:t>Block, G.H. (1977). Hyperactivity: a cultural perspective. </a:t>
            </a:r>
            <a:r>
              <a:rPr lang="en-US" sz="500" i="1" dirty="0" smtClean="0"/>
              <a:t>Journal of Learning Disabilities.</a:t>
            </a:r>
            <a:r>
              <a:rPr lang="en-US" sz="500" dirty="0" smtClean="0"/>
              <a:t> 110, 236-240.</a:t>
            </a:r>
            <a:endParaRPr lang="el-GR" sz="5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500" dirty="0" err="1" smtClean="0"/>
              <a:t>Brandau</a:t>
            </a:r>
            <a:r>
              <a:rPr lang="en-US" sz="500" dirty="0" smtClean="0"/>
              <a:t>, H. &amp; </a:t>
            </a:r>
            <a:r>
              <a:rPr lang="en-US" sz="500" dirty="0" err="1" smtClean="0"/>
              <a:t>Pretis</a:t>
            </a:r>
            <a:r>
              <a:rPr lang="en-US" sz="500" dirty="0" smtClean="0"/>
              <a:t>, M. (2004). Early identification and systemic educational intervention for young children with Attention-Deficit/Hyperactivity Disorder (AD/HD). </a:t>
            </a:r>
            <a:r>
              <a:rPr lang="en-US" sz="500" i="1" dirty="0" smtClean="0"/>
              <a:t>European Journal of Special Needs Education</a:t>
            </a:r>
            <a:r>
              <a:rPr lang="el-GR" sz="500" dirty="0" smtClean="0"/>
              <a:t>, 19, 1, 1-13.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500" dirty="0" err="1" smtClean="0"/>
              <a:t>Castellanos</a:t>
            </a:r>
            <a:r>
              <a:rPr lang="en-US" sz="500" dirty="0" smtClean="0"/>
              <a:t>, F.X., </a:t>
            </a:r>
            <a:r>
              <a:rPr lang="en-US" sz="500" dirty="0" err="1" smtClean="0"/>
              <a:t>Giedd</a:t>
            </a:r>
            <a:r>
              <a:rPr lang="en-US" sz="500" dirty="0" smtClean="0"/>
              <a:t>, J.N., Marsh, W.L. Hamburger, S.D., </a:t>
            </a:r>
            <a:r>
              <a:rPr lang="en-US" sz="500" dirty="0" err="1" smtClean="0"/>
              <a:t>Vaituzis</a:t>
            </a:r>
            <a:r>
              <a:rPr lang="en-US" sz="500" dirty="0" smtClean="0"/>
              <a:t>, A.C. Dickstein, D.P., </a:t>
            </a:r>
            <a:r>
              <a:rPr lang="en-US" sz="500" dirty="0" err="1" smtClean="0"/>
              <a:t>Sarfatti</a:t>
            </a:r>
            <a:r>
              <a:rPr lang="en-US" sz="500" dirty="0" smtClean="0"/>
              <a:t>, S.E., </a:t>
            </a:r>
            <a:r>
              <a:rPr lang="en-US" sz="500" dirty="0" err="1" smtClean="0"/>
              <a:t>Vauss</a:t>
            </a:r>
            <a:r>
              <a:rPr lang="en-US" sz="500" dirty="0" smtClean="0"/>
              <a:t>, Y.C., Snell, J.W., Lange, N., </a:t>
            </a:r>
            <a:r>
              <a:rPr lang="en-US" sz="500" dirty="0" err="1" smtClean="0"/>
              <a:t>Kaysen</a:t>
            </a:r>
            <a:r>
              <a:rPr lang="en-US" sz="500" dirty="0" smtClean="0"/>
              <a:t>, D., </a:t>
            </a:r>
            <a:r>
              <a:rPr lang="en-US" sz="500" dirty="0" err="1" smtClean="0"/>
              <a:t>Krain</a:t>
            </a:r>
            <a:r>
              <a:rPr lang="en-US" sz="500" dirty="0" smtClean="0"/>
              <a:t>, A.L., </a:t>
            </a:r>
            <a:r>
              <a:rPr lang="en-US" sz="500" dirty="0" err="1" smtClean="0"/>
              <a:t>Ritchhie</a:t>
            </a:r>
            <a:r>
              <a:rPr lang="en-US" sz="500" dirty="0" smtClean="0"/>
              <a:t>, G.F. </a:t>
            </a:r>
            <a:r>
              <a:rPr lang="en-US" sz="500" dirty="0" err="1" smtClean="0"/>
              <a:t>Rajapakse</a:t>
            </a:r>
            <a:r>
              <a:rPr lang="en-US" sz="500" dirty="0" smtClean="0"/>
              <a:t>, J.C., &amp; </a:t>
            </a:r>
            <a:r>
              <a:rPr lang="en-US" sz="500" dirty="0" err="1" smtClean="0"/>
              <a:t>Rapoport</a:t>
            </a:r>
            <a:r>
              <a:rPr lang="en-US" sz="500" dirty="0" smtClean="0"/>
              <a:t>, J.L. (1996).Quantitative brain magnetic resonance imaging in attention-deficit hyperactivity </a:t>
            </a:r>
            <a:r>
              <a:rPr lang="en-US" sz="500" dirty="0" err="1" smtClean="0"/>
              <a:t>disorder.</a:t>
            </a:r>
            <a:r>
              <a:rPr lang="en-US" sz="500" i="1" dirty="0" err="1" smtClean="0"/>
              <a:t>Archives</a:t>
            </a:r>
            <a:r>
              <a:rPr lang="en-US" sz="500" i="1" dirty="0" smtClean="0"/>
              <a:t> of General Psychiatry,</a:t>
            </a:r>
            <a:r>
              <a:rPr lang="en-US" sz="500" dirty="0" smtClean="0"/>
              <a:t> 53, 607-616.</a:t>
            </a:r>
            <a:endParaRPr lang="el-GR" sz="5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500" dirty="0" smtClean="0"/>
              <a:t>Christenson, S. (2004). The family-school partnership: An opportunity to promote the learning competence of all students. </a:t>
            </a:r>
            <a:r>
              <a:rPr lang="en-US" sz="500" i="1" dirty="0" smtClean="0"/>
              <a:t>School Psychology Review</a:t>
            </a:r>
            <a:r>
              <a:rPr lang="en-US" sz="500" dirty="0" smtClean="0"/>
              <a:t>, 33, 83-104.</a:t>
            </a:r>
            <a:endParaRPr lang="el-GR" sz="5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500" dirty="0" smtClean="0"/>
              <a:t>Chronis, A., </a:t>
            </a:r>
            <a:r>
              <a:rPr lang="en-US" sz="500" dirty="0" err="1" smtClean="0"/>
              <a:t>Lahey</a:t>
            </a:r>
            <a:r>
              <a:rPr lang="en-US" sz="500" dirty="0" smtClean="0"/>
              <a:t>, B., Pelham, W., </a:t>
            </a:r>
            <a:r>
              <a:rPr lang="en-US" sz="500" dirty="0" err="1" smtClean="0"/>
              <a:t>Kipp</a:t>
            </a:r>
            <a:r>
              <a:rPr lang="en-US" sz="500" dirty="0" smtClean="0"/>
              <a:t>., H., Baumann, B. &amp; Lee, S. (2003). Psychopathology and substance abuse in parents of young children with attention-deficit/hyperactivity disorder. </a:t>
            </a:r>
            <a:r>
              <a:rPr lang="en-US" sz="500" i="1" dirty="0" smtClean="0"/>
              <a:t>Journal of the American Academy of Child and Adolescent Psychiatry</a:t>
            </a:r>
            <a:r>
              <a:rPr lang="en-US" sz="500" dirty="0" smtClean="0"/>
              <a:t>, 42, 12, 1424- 1432.</a:t>
            </a:r>
            <a:endParaRPr lang="el-GR" sz="5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500" dirty="0" smtClean="0"/>
              <a:t>Chronis, A., </a:t>
            </a:r>
            <a:r>
              <a:rPr lang="en-US" sz="500" dirty="0" err="1" smtClean="0"/>
              <a:t>Chacko</a:t>
            </a:r>
            <a:r>
              <a:rPr lang="en-US" sz="500" dirty="0" smtClean="0"/>
              <a:t>, A., </a:t>
            </a:r>
            <a:r>
              <a:rPr lang="en-US" sz="500" dirty="0" err="1" smtClean="0"/>
              <a:t>Fabiano</a:t>
            </a:r>
            <a:r>
              <a:rPr lang="en-US" sz="500" dirty="0" smtClean="0"/>
              <a:t>, G.A., </a:t>
            </a:r>
            <a:r>
              <a:rPr lang="en-US" sz="500" dirty="0" err="1" smtClean="0"/>
              <a:t>Wymbs</a:t>
            </a:r>
            <a:r>
              <a:rPr lang="en-US" sz="500" dirty="0" smtClean="0"/>
              <a:t>, B.T. &amp; Pelham, W.E., Jr. (2004). Enhancements to the behavioral parent training paradigm for families of children with ADHD: Review and future directions. </a:t>
            </a:r>
            <a:r>
              <a:rPr lang="en-US" sz="500" i="1" dirty="0" smtClean="0"/>
              <a:t>Clinical Child &amp; Family Psychology Review,</a:t>
            </a:r>
            <a:r>
              <a:rPr lang="en-US" sz="500" dirty="0" smtClean="0"/>
              <a:t> 7, 1-27.</a:t>
            </a:r>
            <a:endParaRPr lang="el-GR" sz="5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500" dirty="0" err="1" smtClean="0"/>
              <a:t>Dav</a:t>
            </a:r>
            <a:endParaRPr lang="el-GR" sz="500" spc="-49" dirty="0"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4845417"/>
            <a:ext cx="9923463" cy="386302"/>
          </a:xfrm>
          <a:prstGeom prst="rect">
            <a:avLst/>
          </a:prstGeom>
          <a:gradFill flip="none" rotWithShape="1">
            <a:gsLst>
              <a:gs pos="50000">
                <a:srgbClr val="002060"/>
              </a:gs>
              <a:gs pos="100000">
                <a:srgbClr val="E1ECFB"/>
              </a:gs>
            </a:gsLst>
            <a:path path="shape">
              <a:fillToRect l="50000" t="50000" r="50000" b="50000"/>
            </a:path>
            <a:tileRect/>
          </a:gra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1003">
            <a:schemeClr val="dk2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2653" tIns="21327" rIns="42653" bIns="21327" anchor="ctr"/>
          <a:lstStyle>
            <a:defPPr>
              <a:defRPr lang="el-G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defTabSz="115662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800" b="1" dirty="0" smtClean="0">
                <a:solidFill>
                  <a:schemeClr val="bg1"/>
                </a:solidFill>
              </a:rPr>
              <a:t>ΑΙΤΙΟΛΟΓΙΑ</a:t>
            </a:r>
            <a:endParaRPr lang="el-GR" sz="1800" b="1" dirty="0">
              <a:solidFill>
                <a:schemeClr val="bg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124325" y="10172701"/>
            <a:ext cx="1752600" cy="18924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30148" tIns="15074" rIns="30148" bIns="15074">
            <a:spAutoFit/>
          </a:bodyPr>
          <a:lstStyle/>
          <a:p>
            <a:pPr algn="ctr" eaLnBrk="1" hangingPunct="1">
              <a:defRPr/>
            </a:pP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Μια ισχυρή σχέση γονέα-σύμβουλου παραμένει το καλύτερο εργαλείο για την αντιμετώπιση των ανησυχιών του παιδιού (Davis &amp; Lambie, 2005). </a:t>
            </a:r>
          </a:p>
          <a:p>
            <a:pPr algn="ctr" eaLnBrk="1" hangingPunct="1">
              <a:defRPr/>
            </a:pPr>
            <a:endParaRPr lang="el-GR" sz="900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79" name="Left Arrow 78"/>
          <p:cNvSpPr/>
          <p:nvPr/>
        </p:nvSpPr>
        <p:spPr>
          <a:xfrm>
            <a:off x="3989363" y="10733049"/>
            <a:ext cx="362102" cy="145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148" tIns="15074" rIns="30148" bIns="15074" anchor="ctr"/>
          <a:lstStyle/>
          <a:p>
            <a:pPr algn="ctr" eaLnBrk="1" hangingPunct="1">
              <a:defRPr/>
            </a:pPr>
            <a:endParaRPr lang="el-GR"/>
          </a:p>
        </p:txBody>
      </p:sp>
      <p:graphicFrame>
        <p:nvGraphicFramePr>
          <p:cNvPr id="80" name="Table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65172731"/>
              </p:ext>
            </p:extLst>
          </p:nvPr>
        </p:nvGraphicFramePr>
        <p:xfrm>
          <a:off x="139230" y="10217890"/>
          <a:ext cx="3804119" cy="2937655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804119"/>
              </a:tblGrid>
              <a:tr h="597618">
                <a:tc>
                  <a:txBody>
                    <a:bodyPr/>
                    <a:lstStyle/>
                    <a:p>
                      <a:pPr marL="0" marR="0" indent="0" algn="ctr" defTabSz="9974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ξετάζει τα φαινόμενα όχι μεμονωμένα, αλλά μέσα στο δυναμικό πλαίσιο στο οποίο ανήκουν. (Παπαδιώτη, 2006).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l-GR" sz="10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967" marR="29967" marT="15139" marB="15139" anchor="ctr"/>
                </a:tc>
              </a:tr>
              <a:tr h="973989">
                <a:tc>
                  <a:txBody>
                    <a:bodyPr/>
                    <a:lstStyle/>
                    <a:p>
                      <a:pPr marL="0" marR="0" lvl="0" indent="0" algn="ctr" defTabSz="30253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Δίνεται πρωταρχική σημασία στην αύξηση της αυτοεκτίμησης και στο αίσθημα της επιτυχίας τόσο των γονέων όσο και των παιδιών, μέσα από παιχνίδια που τα βοηθούν να κατακτήσουν μικρούς στόχους</a:t>
                      </a:r>
                      <a:r>
                        <a:rPr lang="el-GR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ctr" defTabSz="30253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000" b="1" dirty="0" smtClean="0">
                        <a:latin typeface="+mn-lt"/>
                      </a:endParaRPr>
                    </a:p>
                  </a:txBody>
                  <a:tcPr marL="29967" marR="29967" marT="15139" marB="15139" anchor="ctr"/>
                </a:tc>
              </a:tr>
              <a:tr h="773979"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None/>
                      </a:pPr>
                      <a:endParaRPr lang="el-GR" sz="900" b="1" baseline="0" dirty="0" smtClean="0">
                        <a:latin typeface="+mn-lt"/>
                        <a:sym typeface="Wingdings" panose="05000000000000000000" pitchFamily="2" charset="2"/>
                      </a:endParaRPr>
                    </a:p>
                  </a:txBody>
                  <a:tcPr marL="29967" marR="29967" marT="15139" marB="15139" anchor="ctr"/>
                </a:tc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96804685"/>
              </p:ext>
            </p:extLst>
          </p:nvPr>
        </p:nvGraphicFramePr>
        <p:xfrm>
          <a:off x="5869172" y="10228521"/>
          <a:ext cx="4054291" cy="318157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054291"/>
              </a:tblGrid>
              <a:tr h="967563">
                <a:tc>
                  <a:txBody>
                    <a:bodyPr/>
                    <a:lstStyle/>
                    <a:p>
                      <a:pPr marL="0" marR="0" lvl="0" indent="0" algn="ctr" defTabSz="9974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Παιχνίδια που εστιάζουν στον έλεγχο της παρόρμησης και στην εκμάθηση κοινωνικών δεξιοτήτων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(Brandau,2004)</a:t>
                      </a:r>
                      <a:endParaRPr lang="el-GR" sz="1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el-GR" sz="1000" dirty="0">
                        <a:latin typeface="+mn-lt"/>
                      </a:endParaRPr>
                    </a:p>
                  </a:txBody>
                  <a:tcPr marL="29966" marR="29966" marT="15138" marB="15138" anchor="ctr"/>
                </a:tc>
              </a:tr>
              <a:tr h="1139030">
                <a:tc>
                  <a:txBody>
                    <a:bodyPr/>
                    <a:lstStyle/>
                    <a:p>
                      <a:pPr marL="0" marR="0" indent="0" algn="ctr" defTabSz="30253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Ο σύμβουλος δίνει ιδιαίτερη σημασία στην χαμηλή αυτοεκτίμηση όχι μόνο του παιδιού αλλά και των μελών της οικογένειας</a:t>
                      </a:r>
                      <a:r>
                        <a:rPr lang="el-G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Whitman,2000)</a:t>
                      </a:r>
                      <a:endParaRPr lang="el-GR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30253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000" b="1" dirty="0" smtClean="0">
                        <a:latin typeface="+mn-lt"/>
                      </a:endParaRPr>
                    </a:p>
                  </a:txBody>
                  <a:tcPr marL="29966" marR="29966" marT="15138" marB="15138" anchor="ctr"/>
                </a:tc>
              </a:tr>
              <a:tr h="1074979"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None/>
                        <a:defRPr/>
                      </a:pPr>
                      <a:endParaRPr lang="el-GR" sz="900" dirty="0" smtClean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966" marR="29966" marT="15138" marB="15138" anchor="ctr"/>
                </a:tc>
              </a:tr>
            </a:tbl>
          </a:graphicData>
        </a:graphic>
      </p:graphicFrame>
      <p:sp>
        <p:nvSpPr>
          <p:cNvPr id="89" name="Left Arrow 88"/>
          <p:cNvSpPr/>
          <p:nvPr/>
        </p:nvSpPr>
        <p:spPr>
          <a:xfrm rot="10800000">
            <a:off x="5638537" y="10727736"/>
            <a:ext cx="340743" cy="147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148" tIns="15074" rIns="30148" bIns="15074" anchor="ctr"/>
          <a:lstStyle/>
          <a:p>
            <a:pPr algn="ctr" eaLnBrk="1" hangingPunct="1">
              <a:defRPr/>
            </a:pPr>
            <a:endParaRPr lang="el-GR"/>
          </a:p>
        </p:txBody>
      </p:sp>
      <p:sp>
        <p:nvSpPr>
          <p:cNvPr id="96" name="Rectangle 95"/>
          <p:cNvSpPr/>
          <p:nvPr/>
        </p:nvSpPr>
        <p:spPr>
          <a:xfrm>
            <a:off x="5839098" y="2292619"/>
            <a:ext cx="4084366" cy="2683229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148" tIns="15074" rIns="30148" bIns="15074" rtlCol="0" anchor="ctr"/>
          <a:lstStyle/>
          <a:p>
            <a:pPr algn="ctr"/>
            <a:endParaRPr lang="el-GR"/>
          </a:p>
        </p:txBody>
      </p:sp>
      <p:sp>
        <p:nvSpPr>
          <p:cNvPr id="113" name="TextBox 112"/>
          <p:cNvSpPr txBox="1"/>
          <p:nvPr/>
        </p:nvSpPr>
        <p:spPr>
          <a:xfrm>
            <a:off x="543417" y="3077280"/>
            <a:ext cx="343372" cy="766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30148" tIns="15074" rIns="30148" bIns="15074" rtlCol="0">
            <a:spAutoFit/>
          </a:bodyPr>
          <a:lstStyle/>
          <a:p>
            <a:endParaRPr lang="el-GR" sz="300" dirty="0"/>
          </a:p>
        </p:txBody>
      </p:sp>
      <p:sp>
        <p:nvSpPr>
          <p:cNvPr id="116" name="TextBox 115"/>
          <p:cNvSpPr txBox="1"/>
          <p:nvPr/>
        </p:nvSpPr>
        <p:spPr>
          <a:xfrm>
            <a:off x="2066742" y="2906969"/>
            <a:ext cx="511937" cy="766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30148" tIns="15074" rIns="30148" bIns="15074" rtlCol="0">
            <a:spAutoFit/>
          </a:bodyPr>
          <a:lstStyle/>
          <a:p>
            <a:endParaRPr lang="el-GR" sz="300" dirty="0"/>
          </a:p>
        </p:txBody>
      </p:sp>
      <p:sp>
        <p:nvSpPr>
          <p:cNvPr id="103" name="TextBox 102"/>
          <p:cNvSpPr txBox="1"/>
          <p:nvPr/>
        </p:nvSpPr>
        <p:spPr>
          <a:xfrm>
            <a:off x="3933825" y="5219700"/>
            <a:ext cx="1657350" cy="16770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lIns="30148" tIns="15074" rIns="30148" bIns="15074">
            <a:spAutoFit/>
          </a:bodyPr>
          <a:lstStyle/>
          <a:p>
            <a:pPr algn="ctr" eaLnBrk="1" hangingPunct="1">
              <a:defRPr/>
            </a:pPr>
            <a:r>
              <a:rPr lang="el-GR" sz="1400" b="1" dirty="0" smtClean="0">
                <a:latin typeface="Times New Roman" pitchFamily="18" charset="0"/>
                <a:cs typeface="Times New Roman" pitchFamily="18" charset="0"/>
              </a:rPr>
              <a:t>Η θεραπεία δεν πρέπει να περιορίζεται στο άτομο αλλά στο ευρύτερο κοινωνικό πλαίσιο (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Everett</a:t>
            </a:r>
            <a:r>
              <a:rPr lang="el-GR" sz="1400" b="1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Everett</a:t>
            </a:r>
            <a:r>
              <a:rPr lang="el-GR" sz="1400" b="1" dirty="0" smtClean="0">
                <a:latin typeface="Times New Roman" pitchFamily="18" charset="0"/>
                <a:cs typeface="Times New Roman" pitchFamily="18" charset="0"/>
              </a:rPr>
              <a:t>, 1999).</a:t>
            </a:r>
          </a:p>
          <a:p>
            <a:pPr algn="ctr" eaLnBrk="1" hangingPunct="1">
              <a:defRPr/>
            </a:pPr>
            <a:r>
              <a:rPr lang="el-GR" sz="900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 </a:t>
            </a:r>
            <a:endParaRPr lang="el-GR" sz="900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104" name="Left Arrow 103"/>
          <p:cNvSpPr/>
          <p:nvPr/>
        </p:nvSpPr>
        <p:spPr>
          <a:xfrm>
            <a:off x="3818069" y="5758276"/>
            <a:ext cx="262060" cy="2197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148" tIns="15074" rIns="30148" bIns="15074" anchor="ctr"/>
          <a:lstStyle/>
          <a:p>
            <a:pPr algn="ctr" eaLnBrk="1" hangingPunct="1">
              <a:defRPr/>
            </a:pPr>
            <a:endParaRPr lang="el-GR"/>
          </a:p>
        </p:txBody>
      </p:sp>
      <p:graphicFrame>
        <p:nvGraphicFramePr>
          <p:cNvPr id="105" name="Table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73198104"/>
              </p:ext>
            </p:extLst>
          </p:nvPr>
        </p:nvGraphicFramePr>
        <p:xfrm>
          <a:off x="148277" y="5257802"/>
          <a:ext cx="3658477" cy="2411525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658477"/>
              </a:tblGrid>
              <a:tr h="842059">
                <a:tc>
                  <a:txBody>
                    <a:bodyPr/>
                    <a:lstStyle/>
                    <a:p>
                      <a:pPr marL="0" marR="0" indent="0" algn="just" defTabSz="9974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l-G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ποδίδεται κυρίως σε γενετικούς παράγοντες (</a:t>
                      </a:r>
                      <a:r>
                        <a:rPr lang="en-US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Barkley</a:t>
                      </a:r>
                      <a:r>
                        <a:rPr lang="el-G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, 1995) και που έχει </a:t>
                      </a:r>
                      <a:r>
                        <a:rPr lang="el-GR" sz="1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κληρονομικό χαρακτήρα</a:t>
                      </a: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pPr algn="ctr"/>
                      <a:endParaRPr lang="el-GR" sz="900" dirty="0"/>
                    </a:p>
                  </a:txBody>
                  <a:tcPr marL="29967" marR="29967" marT="15138" marB="15138" anchor="ctr"/>
                </a:tc>
              </a:tr>
              <a:tr h="504920">
                <a:tc>
                  <a:txBody>
                    <a:bodyPr/>
                    <a:lstStyle/>
                    <a:p>
                      <a:pPr marL="0" marR="0" indent="0" algn="just" defTabSz="9974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Νευροβιολογική</a:t>
                      </a:r>
                      <a:r>
                        <a:rPr lang="el-G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διαταραχή</a:t>
                      </a:r>
                      <a:endParaRPr lang="el-GR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l-GR" sz="700" b="1" dirty="0"/>
                    </a:p>
                  </a:txBody>
                  <a:tcPr marL="29967" marR="29967" marT="15138" marB="15138" anchor="ctr"/>
                </a:tc>
              </a:tr>
              <a:tr h="1064546">
                <a:tc>
                  <a:txBody>
                    <a:bodyPr/>
                    <a:lstStyle/>
                    <a:p>
                      <a:pPr marL="0" marR="0" indent="0" algn="just" defTabSz="9974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Έρευνες</a:t>
                      </a:r>
                      <a:r>
                        <a:rPr lang="el-G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στράφηκαν προς το περιβάλλον του παιδιού και άλλους κοινωνικούς παράγοντες</a:t>
                      </a:r>
                    </a:p>
                    <a:p>
                      <a:endParaRPr lang="el-GR" sz="900" baseline="0" dirty="0" smtClean="0"/>
                    </a:p>
                  </a:txBody>
                  <a:tcPr marL="29967" marR="29967" marT="15138" marB="15138" anchor="ctr"/>
                </a:tc>
              </a:tr>
            </a:tbl>
          </a:graphicData>
        </a:graphic>
      </p:graphicFrame>
      <p:graphicFrame>
        <p:nvGraphicFramePr>
          <p:cNvPr id="106" name="Table 1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70027777"/>
              </p:ext>
            </p:extLst>
          </p:nvPr>
        </p:nvGraphicFramePr>
        <p:xfrm>
          <a:off x="5724007" y="5301626"/>
          <a:ext cx="4199456" cy="2650195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199456"/>
              </a:tblGrid>
              <a:tr h="563992">
                <a:tc>
                  <a:txBody>
                    <a:bodyPr/>
                    <a:lstStyle/>
                    <a:p>
                      <a:pPr marL="0" marR="0" indent="0" algn="just" defTabSz="9974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l-G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Οι ψυχοκοινωνικοί παράγοντες μπορεί να επηρεάσουν την σοβαρότητα και την πρόγνωση των συμπτωμάτων (</a:t>
                      </a:r>
                      <a:r>
                        <a:rPr lang="en-US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Brandau</a:t>
                      </a:r>
                      <a:r>
                        <a:rPr lang="el-G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,2004). 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endParaRPr lang="el-GR" sz="900" baseline="0" dirty="0" smtClean="0"/>
                    </a:p>
                  </a:txBody>
                  <a:tcPr marL="29966" marR="29966" marT="15140" marB="15140" anchor="ctr"/>
                </a:tc>
              </a:tr>
              <a:tr h="563992">
                <a:tc>
                  <a:txBody>
                    <a:bodyPr/>
                    <a:lstStyle/>
                    <a:p>
                      <a:pPr marL="0" marR="0" indent="0" algn="just" defTabSz="9974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Οι 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Willis </a:t>
                      </a: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και </a:t>
                      </a:r>
                      <a:r>
                        <a:rPr lang="en-US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Lovaas</a:t>
                      </a:r>
                      <a:r>
                        <a:rPr lang="el-G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(1977) υποστήριξαν ότι για την υπερκινητικότητα των παιδιών ευθύνονται οι ίδιοι οι γονείς, οι οποίοι δεν χειρίζονται σωστά τη συμπεριφορά των παιδιών τους. 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endParaRPr lang="en-US" sz="900" b="0" baseline="0" dirty="0" smtClean="0"/>
                    </a:p>
                  </a:txBody>
                  <a:tcPr marL="29966" marR="29966" marT="15140" marB="15140" anchor="ctr"/>
                </a:tc>
              </a:tr>
              <a:tr h="821795">
                <a:tc>
                  <a:txBody>
                    <a:bodyPr/>
                    <a:lstStyle/>
                    <a:p>
                      <a:pPr marL="457200" marR="0" indent="-457200" algn="l" defTabSz="9974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l-GR" sz="900" b="0" baseline="0" dirty="0" smtClean="0">
                        <a:sym typeface="Wingdings" panose="05000000000000000000" pitchFamily="2" charset="2"/>
                      </a:endParaRPr>
                    </a:p>
                    <a:p>
                      <a:pPr marL="457200" marR="0" indent="-457200" algn="l" defTabSz="30253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l-GR" sz="900" b="0" baseline="0" dirty="0" smtClean="0">
                        <a:sym typeface="Wingdings" panose="05000000000000000000" pitchFamily="2" charset="2"/>
                      </a:endParaRPr>
                    </a:p>
                  </a:txBody>
                  <a:tcPr marL="29966" marR="29966" marT="15140" marB="15140" anchor="ctr"/>
                </a:tc>
              </a:tr>
            </a:tbl>
          </a:graphicData>
        </a:graphic>
      </p:graphicFrame>
      <p:sp>
        <p:nvSpPr>
          <p:cNvPr id="33" name="Rectangle 32"/>
          <p:cNvSpPr/>
          <p:nvPr/>
        </p:nvSpPr>
        <p:spPr>
          <a:xfrm flipV="1">
            <a:off x="3887804" y="2165591"/>
            <a:ext cx="1365729" cy="184331"/>
          </a:xfrm>
          <a:prstGeom prst="rect">
            <a:avLst/>
          </a:prstGeom>
        </p:spPr>
        <p:txBody>
          <a:bodyPr wrap="square" lIns="30148" tIns="15074" rIns="30148" bIns="15074">
            <a:spAutoFit/>
          </a:bodyPr>
          <a:lstStyle/>
          <a:p>
            <a:pPr marL="133291" indent="-133291" defTabSz="115662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b="1" u="sng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Δ</a:t>
            </a:r>
            <a:endParaRPr lang="el-GR" sz="1000" b="1" u="sng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886892" y="2552699"/>
            <a:ext cx="2494733" cy="146160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0148" tIns="15074" rIns="30148" bIns="15074">
            <a:spAutoFit/>
          </a:bodyPr>
          <a:lstStyle/>
          <a:p>
            <a:pPr lvl="0" algn="just" defTabSz="115662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DSM</a:t>
            </a: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DSM</a:t>
            </a: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American Psychiatric Association</a:t>
            </a: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, 1980) : «Διαταραχή Ελλειμματικής Προσοχής» (με ή χωρίς Υπερκινητικότητα)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defTabSz="115662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sz="1400" dirty="0" smtClean="0">
              <a:latin typeface="Times New Roman" pitchFamily="18" charset="0"/>
              <a:cs typeface="Times New Roman" pitchFamily="18" charset="0"/>
            </a:endParaRPr>
          </a:p>
          <a:p>
            <a:pPr defTabSz="115662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latin typeface="+mn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-1" y="2543174"/>
            <a:ext cx="2847703" cy="969161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0148" tIns="15074" rIns="30148" bIns="15074">
            <a:sp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1950-1970: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 υπερκινητικότητα ερμηνευόταν ως αποτέλεσμα κάποιας εγκεφαλικής βλάβης</a:t>
            </a:r>
          </a:p>
          <a:p>
            <a:pPr algn="just">
              <a:buFont typeface="Arial" pitchFamily="34" charset="0"/>
              <a:buChar char="•"/>
            </a:pPr>
            <a:endParaRPr lang="el-GR" sz="1000" i="1" dirty="0" smtClean="0">
              <a:latin typeface="Calibri" pitchFamily="34" charset="0"/>
            </a:endParaRPr>
          </a:p>
          <a:p>
            <a:pPr algn="ctr"/>
            <a:endParaRPr lang="el-GR" sz="900" dirty="0"/>
          </a:p>
        </p:txBody>
      </p:sp>
      <p:sp>
        <p:nvSpPr>
          <p:cNvPr id="164" name="TextBox 33"/>
          <p:cNvSpPr txBox="1">
            <a:spLocks noChangeArrowheads="1"/>
          </p:cNvSpPr>
          <p:nvPr/>
        </p:nvSpPr>
        <p:spPr bwMode="auto">
          <a:xfrm>
            <a:off x="0" y="8477251"/>
            <a:ext cx="4646428" cy="1720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2653" tIns="21327" rIns="42653" bIns="21327">
            <a:spAutoFit/>
          </a:bodyPr>
          <a:lstStyle>
            <a:lvl1pPr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3506788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3506788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3506788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3506788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just" eaLnBrk="1" hangingPunct="1">
              <a:buFont typeface="Arial" pitchFamily="34" charset="0"/>
              <a:buChar char="•"/>
            </a:pP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Εμβάθυνση και η κατανόηση των δυναμικών της οικογένειας(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Brandau,2004).</a:t>
            </a:r>
            <a:endParaRPr lang="el-GR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Arial" pitchFamily="34" charset="0"/>
              <a:buChar char="•"/>
            </a:pPr>
            <a:endParaRPr lang="el-GR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1" hangingPunct="1">
              <a:buFont typeface="Arial" pitchFamily="34" charset="0"/>
              <a:buChar char="•"/>
            </a:pP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Διερευνώνται οι σχέσεις που αναπτύσσονται στο συγκεκριμένο πλαίσιο, καθώς και ο τρόπος με τον οποίο τις βιώνουν τα μέλη της οικογένειας.</a:t>
            </a:r>
          </a:p>
          <a:p>
            <a:pPr algn="just" eaLnBrk="1" hangingPunct="1">
              <a:buFont typeface="Arial" pitchFamily="34" charset="0"/>
              <a:buChar char="•"/>
            </a:pPr>
            <a:endParaRPr lang="el-GR" sz="1000" dirty="0" smtClean="0"/>
          </a:p>
          <a:p>
            <a:pPr algn="just" eaLnBrk="1" hangingPunct="1"/>
            <a:endParaRPr lang="el-GR" sz="800" dirty="0" smtClean="0"/>
          </a:p>
          <a:p>
            <a:pPr eaLnBrk="1" hangingPunct="1"/>
            <a:endParaRPr lang="el-GR" altLang="el-GR" sz="7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5" name="Left Arrow 164"/>
          <p:cNvSpPr/>
          <p:nvPr/>
        </p:nvSpPr>
        <p:spPr>
          <a:xfrm flipH="1">
            <a:off x="5455540" y="5761864"/>
            <a:ext cx="268465" cy="21615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148" tIns="15074" rIns="30148" bIns="15074" anchor="ctr"/>
          <a:lstStyle/>
          <a:p>
            <a:pPr algn="ctr" eaLnBrk="1" hangingPunct="1">
              <a:defRPr/>
            </a:pPr>
            <a:endParaRPr lang="el-GR"/>
          </a:p>
        </p:txBody>
      </p:sp>
      <p:pic>
        <p:nvPicPr>
          <p:cNvPr id="166" name="Picture 165" descr="Frederick University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42875"/>
            <a:ext cx="2076450" cy="458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http://dialogos.com.cy/wp-content/uploads/2015/03/depy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0"/>
            <a:ext cx="1998664" cy="785583"/>
          </a:xfrm>
          <a:prstGeom prst="rect">
            <a:avLst/>
          </a:prstGeom>
          <a:noFill/>
        </p:spPr>
      </p:pic>
      <p:sp>
        <p:nvSpPr>
          <p:cNvPr id="167" name="TextBox 166"/>
          <p:cNvSpPr txBox="1"/>
          <p:nvPr/>
        </p:nvSpPr>
        <p:spPr>
          <a:xfrm>
            <a:off x="2860766" y="2752725"/>
            <a:ext cx="275626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>
              <a:buFont typeface="Arial" pitchFamily="34" charset="0"/>
              <a:buChar char="•"/>
            </a:pPr>
            <a:endParaRPr lang="el-GR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el-GR" sz="1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8" name="TextBox 167"/>
          <p:cNvSpPr txBox="1"/>
          <p:nvPr/>
        </p:nvSpPr>
        <p:spPr>
          <a:xfrm flipH="1">
            <a:off x="-2" y="3448050"/>
            <a:ext cx="2847703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DSM ( DSM-II, American Association Psychiatric Association, 1968):</a:t>
            </a: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 «Υπερκινητική αντίδραση στην παιδική ηλικία»</a:t>
            </a:r>
          </a:p>
          <a:p>
            <a:endParaRPr lang="el-GR" dirty="0"/>
          </a:p>
        </p:txBody>
      </p:sp>
      <p:sp>
        <p:nvSpPr>
          <p:cNvPr id="170" name="TextBox 169"/>
          <p:cNvSpPr txBox="1"/>
          <p:nvPr/>
        </p:nvSpPr>
        <p:spPr>
          <a:xfrm>
            <a:off x="6100354" y="2514601"/>
            <a:ext cx="3579223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DSM</a:t>
            </a: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DSM</a:t>
            </a: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American Psychiatric Association</a:t>
            </a: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, 1987): «Διαταραχή Ελλειμματικής Προσοχής- Υπερκινητικότητα».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DSM</a:t>
            </a: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DSM</a:t>
            </a: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American Psychiatric Association</a:t>
            </a: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, 1994): αναγκαίο η διαταραχή να είναι παρούσα σε δύο πλαίσια και να υπάρχει σημαντική δυσλειτουργικότητα του ατόμου σε διάφορους τομείς της ζωής του, προκειμένου να τεθεί η διάγνωση της ΔΕΠ-Υ. Δίνονται δύο διαφορετικές ομάδες συμπτωμάτων.</a:t>
            </a:r>
          </a:p>
          <a:p>
            <a:pPr lvl="0" algn="just"/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l-GR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sz="1000" dirty="0" smtClean="0">
                <a:latin typeface="Calibri" pitchFamily="34" charset="0"/>
              </a:rPr>
              <a:t>.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171" name="TextBox 170"/>
          <p:cNvSpPr txBox="1"/>
          <p:nvPr/>
        </p:nvSpPr>
        <p:spPr>
          <a:xfrm>
            <a:off x="0" y="7733211"/>
            <a:ext cx="452946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Η οικογενειακή συμβουλευτική στοχεύει στον επαναπροσδιορισμό των οικογενειακών σχέσεων.</a:t>
            </a:r>
          </a:p>
          <a:p>
            <a:pPr algn="just">
              <a:buFont typeface="Arial" pitchFamily="34" charset="0"/>
              <a:buChar char="•"/>
            </a:pPr>
            <a:endParaRPr lang="el-GR" sz="1000" dirty="0">
              <a:latin typeface="Calibri" pitchFamily="34" charset="0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4532812" y="7694025"/>
            <a:ext cx="539065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Προβλέπει σειρά από συνεντεύξεις και επεμβάσεις με και χωρίς το παιδί, με το σύστημα της οικογένειας και τους δύο γονείς ξεχωριστά.</a:t>
            </a:r>
            <a:endParaRPr lang="el-GR" sz="1000" dirty="0" smtClean="0">
              <a:latin typeface="Calibri" pitchFamily="34" charset="0"/>
            </a:endParaRPr>
          </a:p>
          <a:p>
            <a:endParaRPr lang="el-GR" dirty="0"/>
          </a:p>
        </p:txBody>
      </p:sp>
      <p:sp>
        <p:nvSpPr>
          <p:cNvPr id="173" name="TextBox 172"/>
          <p:cNvSpPr txBox="1"/>
          <p:nvPr/>
        </p:nvSpPr>
        <p:spPr>
          <a:xfrm>
            <a:off x="4624251" y="8258175"/>
            <a:ext cx="52992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Εμπλοκή των μελών της οικογένειας σε ένα θεραπευτικό διάλογο ο οποίος αποβλέπει στο διαχωρισμό της ΔΕΠ-Υ από την προσωπικότητα του παιδιού και σε μία προσπάθεια χαρτογράφησης της επιρροής της ΔΕΠ-Υ τόσο στο παιδί όσο και στην οικογένεια.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Εστίαση στο ίδιο το παιδί και στα μέλη της οικογένειας ενισχύοντας το αίσθημα του κοινού καλού, δίνοντα ελπίδα, στήριξη, ενημέρωση, μείωση του στρες και ενδυνάμωση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(Brandau,2004).</a:t>
            </a:r>
            <a:endParaRPr lang="el-GR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endParaRPr lang="el-GR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el-GR" sz="1000" dirty="0" smtClean="0">
              <a:latin typeface="Calibri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el-GR" sz="10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8078</TotalTime>
  <Words>1661</Words>
  <Application>Microsoft Office PowerPoint</Application>
  <PresentationFormat>Προσαρμογή</PresentationFormat>
  <Paragraphs>82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Office Theme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Chelestina Poulli</dc:creator>
  <cp:lastModifiedBy>rany</cp:lastModifiedBy>
  <cp:revision>255</cp:revision>
  <dcterms:created xsi:type="dcterms:W3CDTF">2015-01-15T15:52:01Z</dcterms:created>
  <dcterms:modified xsi:type="dcterms:W3CDTF">2015-05-25T20:08:55Z</dcterms:modified>
</cp:coreProperties>
</file>